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5"/>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118"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238"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357"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476"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5595"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2715"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199834"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6953"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6FD84F-57B8-62DA-FF5D-03CF8342D14A}" v="4" dt="2023-04-07T10:25:03.564"/>
    <p1510:client id="{89401D3A-BA8D-48CD-8EE6-C85700DA10DE}" v="1" dt="2023-01-24T14:26:24.43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89401D3A-BA8D-48CD-8EE6-C85700DA10DE}"/>
    <pc:docChg chg="custSel modSld">
      <pc:chgData name="GOMEZ, Paula" userId="c93cf399-3ed7-4230-9282-8831e3fe5ae7" providerId="ADAL" clId="{89401D3A-BA8D-48CD-8EE6-C85700DA10DE}" dt="2023-01-24T14:28:50.777" v="32" actId="108"/>
      <pc:docMkLst>
        <pc:docMk/>
      </pc:docMkLst>
      <pc:sldChg chg="modSp mod">
        <pc:chgData name="GOMEZ, Paula" userId="c93cf399-3ed7-4230-9282-8831e3fe5ae7" providerId="ADAL" clId="{89401D3A-BA8D-48CD-8EE6-C85700DA10DE}" dt="2023-01-24T14:26:15.715" v="11" actId="20577"/>
        <pc:sldMkLst>
          <pc:docMk/>
          <pc:sldMk cId="0" sldId="258"/>
        </pc:sldMkLst>
        <pc:spChg chg="mod">
          <ac:chgData name="GOMEZ, Paula" userId="c93cf399-3ed7-4230-9282-8831e3fe5ae7" providerId="ADAL" clId="{89401D3A-BA8D-48CD-8EE6-C85700DA10DE}" dt="2023-01-24T14:26:15.715" v="11" actId="20577"/>
          <ac:spMkLst>
            <pc:docMk/>
            <pc:sldMk cId="0" sldId="258"/>
            <ac:spMk id="275" creationId="{00000000-0000-0000-0000-000000000000}"/>
          </ac:spMkLst>
        </pc:spChg>
      </pc:sldChg>
      <pc:sldChg chg="modSp">
        <pc:chgData name="GOMEZ, Paula" userId="c93cf399-3ed7-4230-9282-8831e3fe5ae7" providerId="ADAL" clId="{89401D3A-BA8D-48CD-8EE6-C85700DA10DE}" dt="2023-01-24T14:26:24.434" v="12" actId="207"/>
        <pc:sldMkLst>
          <pc:docMk/>
          <pc:sldMk cId="0" sldId="259"/>
        </pc:sldMkLst>
        <pc:spChg chg="mod">
          <ac:chgData name="GOMEZ, Paula" userId="c93cf399-3ed7-4230-9282-8831e3fe5ae7" providerId="ADAL" clId="{89401D3A-BA8D-48CD-8EE6-C85700DA10DE}" dt="2023-01-24T14:26:24.434" v="12" actId="207"/>
          <ac:spMkLst>
            <pc:docMk/>
            <pc:sldMk cId="0" sldId="259"/>
            <ac:spMk id="282" creationId="{00000000-0000-0000-0000-000000000000}"/>
          </ac:spMkLst>
        </pc:spChg>
      </pc:sldChg>
      <pc:sldChg chg="modSp mod">
        <pc:chgData name="GOMEZ, Paula" userId="c93cf399-3ed7-4230-9282-8831e3fe5ae7" providerId="ADAL" clId="{89401D3A-BA8D-48CD-8EE6-C85700DA10DE}" dt="2023-01-24T14:26:52.378" v="14" actId="207"/>
        <pc:sldMkLst>
          <pc:docMk/>
          <pc:sldMk cId="0" sldId="264"/>
        </pc:sldMkLst>
        <pc:spChg chg="mod">
          <ac:chgData name="GOMEZ, Paula" userId="c93cf399-3ed7-4230-9282-8831e3fe5ae7" providerId="ADAL" clId="{89401D3A-BA8D-48CD-8EE6-C85700DA10DE}" dt="2023-01-24T14:26:46.288" v="13" actId="207"/>
          <ac:spMkLst>
            <pc:docMk/>
            <pc:sldMk cId="0" sldId="264"/>
            <ac:spMk id="321" creationId="{00000000-0000-0000-0000-000000000000}"/>
          </ac:spMkLst>
        </pc:spChg>
        <pc:spChg chg="mod">
          <ac:chgData name="GOMEZ, Paula" userId="c93cf399-3ed7-4230-9282-8831e3fe5ae7" providerId="ADAL" clId="{89401D3A-BA8D-48CD-8EE6-C85700DA10DE}" dt="2023-01-24T14:26:52.378" v="14" actId="207"/>
          <ac:spMkLst>
            <pc:docMk/>
            <pc:sldMk cId="0" sldId="264"/>
            <ac:spMk id="325" creationId="{00000000-0000-0000-0000-000000000000}"/>
          </ac:spMkLst>
        </pc:spChg>
      </pc:sldChg>
      <pc:sldChg chg="modSp mod">
        <pc:chgData name="GOMEZ, Paula" userId="c93cf399-3ed7-4230-9282-8831e3fe5ae7" providerId="ADAL" clId="{89401D3A-BA8D-48CD-8EE6-C85700DA10DE}" dt="2023-01-24T14:27:04.904" v="16" actId="207"/>
        <pc:sldMkLst>
          <pc:docMk/>
          <pc:sldMk cId="0" sldId="265"/>
        </pc:sldMkLst>
        <pc:spChg chg="mod">
          <ac:chgData name="GOMEZ, Paula" userId="c93cf399-3ed7-4230-9282-8831e3fe5ae7" providerId="ADAL" clId="{89401D3A-BA8D-48CD-8EE6-C85700DA10DE}" dt="2023-01-24T14:27:00.500" v="15" actId="207"/>
          <ac:spMkLst>
            <pc:docMk/>
            <pc:sldMk cId="0" sldId="265"/>
            <ac:spMk id="330" creationId="{00000000-0000-0000-0000-000000000000}"/>
          </ac:spMkLst>
        </pc:spChg>
        <pc:spChg chg="mod">
          <ac:chgData name="GOMEZ, Paula" userId="c93cf399-3ed7-4230-9282-8831e3fe5ae7" providerId="ADAL" clId="{89401D3A-BA8D-48CD-8EE6-C85700DA10DE}" dt="2023-01-24T14:27:04.904" v="16" actId="207"/>
          <ac:spMkLst>
            <pc:docMk/>
            <pc:sldMk cId="0" sldId="265"/>
            <ac:spMk id="332" creationId="{00000000-0000-0000-0000-000000000000}"/>
          </ac:spMkLst>
        </pc:spChg>
      </pc:sldChg>
      <pc:sldChg chg="modSp mod">
        <pc:chgData name="GOMEZ, Paula" userId="c93cf399-3ed7-4230-9282-8831e3fe5ae7" providerId="ADAL" clId="{89401D3A-BA8D-48CD-8EE6-C85700DA10DE}" dt="2023-01-24T14:27:53.407" v="27" actId="313"/>
        <pc:sldMkLst>
          <pc:docMk/>
          <pc:sldMk cId="0" sldId="268"/>
        </pc:sldMkLst>
        <pc:spChg chg="mod">
          <ac:chgData name="GOMEZ, Paula" userId="c93cf399-3ed7-4230-9282-8831e3fe5ae7" providerId="ADAL" clId="{89401D3A-BA8D-48CD-8EE6-C85700DA10DE}" dt="2023-01-24T14:27:53.407" v="27" actId="313"/>
          <ac:spMkLst>
            <pc:docMk/>
            <pc:sldMk cId="0" sldId="268"/>
            <ac:spMk id="358" creationId="{00000000-0000-0000-0000-000000000000}"/>
          </ac:spMkLst>
        </pc:spChg>
        <pc:spChg chg="mod">
          <ac:chgData name="GOMEZ, Paula" userId="c93cf399-3ed7-4230-9282-8831e3fe5ae7" providerId="ADAL" clId="{89401D3A-BA8D-48CD-8EE6-C85700DA10DE}" dt="2023-01-24T14:27:42.046" v="24" actId="313"/>
          <ac:spMkLst>
            <pc:docMk/>
            <pc:sldMk cId="0" sldId="268"/>
            <ac:spMk id="359" creationId="{00000000-0000-0000-0000-000000000000}"/>
          </ac:spMkLst>
        </pc:spChg>
      </pc:sldChg>
      <pc:sldChg chg="modSp mod">
        <pc:chgData name="GOMEZ, Paula" userId="c93cf399-3ed7-4230-9282-8831e3fe5ae7" providerId="ADAL" clId="{89401D3A-BA8D-48CD-8EE6-C85700DA10DE}" dt="2023-01-24T14:28:50.777" v="32" actId="108"/>
        <pc:sldMkLst>
          <pc:docMk/>
          <pc:sldMk cId="0" sldId="280"/>
        </pc:sldMkLst>
        <pc:spChg chg="mod">
          <ac:chgData name="GOMEZ, Paula" userId="c93cf399-3ed7-4230-9282-8831e3fe5ae7" providerId="ADAL" clId="{89401D3A-BA8D-48CD-8EE6-C85700DA10DE}" dt="2023-01-24T14:28:50.777" v="32" actId="108"/>
          <ac:spMkLst>
            <pc:docMk/>
            <pc:sldMk cId="0" sldId="280"/>
            <ac:spMk id="437" creationId="{00000000-0000-0000-0000-000000000000}"/>
          </ac:spMkLst>
        </pc:spChg>
      </pc:sldChg>
    </pc:docChg>
  </pc:docChgLst>
  <pc:docChgLst>
    <pc:chgData name="GOMEZ, Paula" userId="S::gomezp@who.int::c93cf399-3ed7-4230-9282-8831e3fe5ae7" providerId="AD" clId="Web-{3A6FD84F-57B8-62DA-FF5D-03CF8342D14A}"/>
    <pc:docChg chg="modSld">
      <pc:chgData name="GOMEZ, Paula" userId="S::gomezp@who.int::c93cf399-3ed7-4230-9282-8831e3fe5ae7" providerId="AD" clId="Web-{3A6FD84F-57B8-62DA-FF5D-03CF8342D14A}" dt="2023-04-07T10:25:03.564" v="3" actId="14100"/>
      <pc:docMkLst>
        <pc:docMk/>
      </pc:docMkLst>
      <pc:sldChg chg="modSp">
        <pc:chgData name="GOMEZ, Paula" userId="S::gomezp@who.int::c93cf399-3ed7-4230-9282-8831e3fe5ae7" providerId="AD" clId="Web-{3A6FD84F-57B8-62DA-FF5D-03CF8342D14A}" dt="2023-04-07T10:25:03.564" v="3" actId="14100"/>
        <pc:sldMkLst>
          <pc:docMk/>
          <pc:sldMk cId="0" sldId="264"/>
        </pc:sldMkLst>
        <pc:spChg chg="mod">
          <ac:chgData name="GOMEZ, Paula" userId="S::gomezp@who.int::c93cf399-3ed7-4230-9282-8831e3fe5ae7" providerId="AD" clId="Web-{3A6FD84F-57B8-62DA-FF5D-03CF8342D14A}" dt="2023-04-07T10:24:58.314" v="2" actId="14100"/>
          <ac:spMkLst>
            <pc:docMk/>
            <pc:sldMk cId="0" sldId="264"/>
            <ac:spMk id="321" creationId="{00000000-0000-0000-0000-000000000000}"/>
          </ac:spMkLst>
        </pc:spChg>
        <pc:spChg chg="mod">
          <ac:chgData name="GOMEZ, Paula" userId="S::gomezp@who.int::c93cf399-3ed7-4230-9282-8831e3fe5ae7" providerId="AD" clId="Web-{3A6FD84F-57B8-62DA-FF5D-03CF8342D14A}" dt="2023-04-07T10:25:03.564" v="3" actId="14100"/>
          <ac:spMkLst>
            <pc:docMk/>
            <pc:sldMk cId="0" sldId="264"/>
            <ac:spMk id="32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1143000" y="685800"/>
            <a:ext cx="4572000" cy="3429000"/>
          </a:xfrm>
          <a:prstGeom prst="rect">
            <a:avLst/>
          </a:prstGeom>
        </p:spPr>
        <p:txBody>
          <a:bodyPr/>
          <a:lstStyle/>
          <a:p>
            <a:endParaRPr/>
          </a:p>
        </p:txBody>
      </p:sp>
      <p:sp>
        <p:nvSpPr>
          <p:cNvPr id="259" name="Shape 25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914238" latinLnBrk="0">
      <a:defRPr sz="1200">
        <a:latin typeface="+mj-lt"/>
        <a:ea typeface="+mj-ea"/>
        <a:cs typeface="+mj-cs"/>
        <a:sym typeface="Source Sans Pro Regular"/>
      </a:defRPr>
    </a:lvl1pPr>
    <a:lvl2pPr indent="228600" defTabSz="914238" latinLnBrk="0">
      <a:defRPr sz="1200">
        <a:latin typeface="+mj-lt"/>
        <a:ea typeface="+mj-ea"/>
        <a:cs typeface="+mj-cs"/>
        <a:sym typeface="Source Sans Pro Regular"/>
      </a:defRPr>
    </a:lvl2pPr>
    <a:lvl3pPr indent="457200" defTabSz="914238" latinLnBrk="0">
      <a:defRPr sz="1200">
        <a:latin typeface="+mj-lt"/>
        <a:ea typeface="+mj-ea"/>
        <a:cs typeface="+mj-cs"/>
        <a:sym typeface="Source Sans Pro Regular"/>
      </a:defRPr>
    </a:lvl3pPr>
    <a:lvl4pPr indent="685800" defTabSz="914238" latinLnBrk="0">
      <a:defRPr sz="1200">
        <a:latin typeface="+mj-lt"/>
        <a:ea typeface="+mj-ea"/>
        <a:cs typeface="+mj-cs"/>
        <a:sym typeface="Source Sans Pro Regular"/>
      </a:defRPr>
    </a:lvl4pPr>
    <a:lvl5pPr indent="914400" defTabSz="914238" latinLnBrk="0">
      <a:defRPr sz="1200">
        <a:latin typeface="+mj-lt"/>
        <a:ea typeface="+mj-ea"/>
        <a:cs typeface="+mj-cs"/>
        <a:sym typeface="Source Sans Pro Regular"/>
      </a:defRPr>
    </a:lvl5pPr>
    <a:lvl6pPr indent="1143000" defTabSz="914238" latinLnBrk="0">
      <a:defRPr sz="1200">
        <a:latin typeface="+mj-lt"/>
        <a:ea typeface="+mj-ea"/>
        <a:cs typeface="+mj-cs"/>
        <a:sym typeface="Source Sans Pro Regular"/>
      </a:defRPr>
    </a:lvl6pPr>
    <a:lvl7pPr indent="1371600" defTabSz="914238" latinLnBrk="0">
      <a:defRPr sz="1200">
        <a:latin typeface="+mj-lt"/>
        <a:ea typeface="+mj-ea"/>
        <a:cs typeface="+mj-cs"/>
        <a:sym typeface="Source Sans Pro Regular"/>
      </a:defRPr>
    </a:lvl7pPr>
    <a:lvl8pPr indent="1600200" defTabSz="914238" latinLnBrk="0">
      <a:defRPr sz="1200">
        <a:latin typeface="+mj-lt"/>
        <a:ea typeface="+mj-ea"/>
        <a:cs typeface="+mj-cs"/>
        <a:sym typeface="Source Sans Pro Regular"/>
      </a:defRPr>
    </a:lvl8pPr>
    <a:lvl9pPr indent="1828800" defTabSz="914238"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Shape 440"/>
          <p:cNvSpPr>
            <a:spLocks noGrp="1" noRot="1" noChangeAspect="1"/>
          </p:cNvSpPr>
          <p:nvPr>
            <p:ph type="sldImg"/>
          </p:nvPr>
        </p:nvSpPr>
        <p:spPr>
          <a:xfrm>
            <a:off x="381000" y="685800"/>
            <a:ext cx="6096000" cy="3429000"/>
          </a:xfrm>
          <a:prstGeom prst="rect">
            <a:avLst/>
          </a:prstGeom>
        </p:spPr>
        <p:txBody>
          <a:bodyPr/>
          <a:lstStyle/>
          <a:p>
            <a:endParaRPr/>
          </a:p>
        </p:txBody>
      </p:sp>
      <p:sp>
        <p:nvSpPr>
          <p:cNvPr id="441" name="Shape 441"/>
          <p:cNvSpPr>
            <a:spLocks noGrp="1"/>
          </p:cNvSpPr>
          <p:nvPr>
            <p:ph type="body" sz="quarter" idx="1"/>
          </p:nvPr>
        </p:nvSpPr>
        <p:spPr>
          <a:prstGeom prst="rect">
            <a:avLst/>
          </a:prstGeom>
        </p:spPr>
        <p:txBody>
          <a:bodyPr/>
          <a:lstStyle/>
          <a:p>
            <a:r>
              <a:t>Applying a common organizational model or framework to all levels of emergency management responsibility, from national government to front-line responders, improves response and management efforts. In many parts of the world, the incident management system is becoming standard practice. </a:t>
            </a:r>
          </a:p>
          <a:p>
            <a:r>
              <a:t>When everyone is using the same basic framework, these essential functions can be established, with the flexibility to adapt to different incidents, organizations, and authorities.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hape 452"/>
          <p:cNvSpPr>
            <a:spLocks noGrp="1" noRot="1" noChangeAspect="1"/>
          </p:cNvSpPr>
          <p:nvPr>
            <p:ph type="sldImg"/>
          </p:nvPr>
        </p:nvSpPr>
        <p:spPr>
          <a:xfrm>
            <a:off x="381000" y="685800"/>
            <a:ext cx="6096000" cy="3429000"/>
          </a:xfrm>
          <a:prstGeom prst="rect">
            <a:avLst/>
          </a:prstGeom>
        </p:spPr>
        <p:txBody>
          <a:bodyPr/>
          <a:lstStyle/>
          <a:p>
            <a:endParaRPr/>
          </a:p>
        </p:txBody>
      </p:sp>
      <p:sp>
        <p:nvSpPr>
          <p:cNvPr id="453" name="Shape 453"/>
          <p:cNvSpPr>
            <a:spLocks noGrp="1"/>
          </p:cNvSpPr>
          <p:nvPr>
            <p:ph type="body" sz="quarter" idx="1"/>
          </p:nvPr>
        </p:nvSpPr>
        <p:spPr>
          <a:prstGeom prst="rect">
            <a:avLst/>
          </a:prstGeom>
        </p:spPr>
        <p:txBody>
          <a:bodyPr/>
          <a:lstStyle/>
          <a:p>
            <a:r>
              <a:t>Facilitator should emphasize that the PHEOC manager and the Incident Manager are two very different positions and cannot be filled by the same person.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 name="Shape 468"/>
          <p:cNvSpPr>
            <a:spLocks noGrp="1" noRot="1" noChangeAspect="1"/>
          </p:cNvSpPr>
          <p:nvPr>
            <p:ph type="sldImg"/>
          </p:nvPr>
        </p:nvSpPr>
        <p:spPr>
          <a:xfrm>
            <a:off x="381000" y="685800"/>
            <a:ext cx="6096000" cy="3429000"/>
          </a:xfrm>
          <a:prstGeom prst="rect">
            <a:avLst/>
          </a:prstGeom>
        </p:spPr>
        <p:txBody>
          <a:bodyPr/>
          <a:lstStyle/>
          <a:p>
            <a:endParaRPr/>
          </a:p>
        </p:txBody>
      </p:sp>
      <p:sp>
        <p:nvSpPr>
          <p:cNvPr id="469" name="Shape 469"/>
          <p:cNvSpPr>
            <a:spLocks noGrp="1"/>
          </p:cNvSpPr>
          <p:nvPr>
            <p:ph type="body" sz="quarter" idx="1"/>
          </p:nvPr>
        </p:nvSpPr>
        <p:spPr>
          <a:prstGeom prst="rect">
            <a:avLst/>
          </a:prstGeom>
        </p:spPr>
        <p:txBody>
          <a:bodyPr/>
          <a:lstStyle/>
          <a:p>
            <a:r>
              <a:t>This includes infrastructure such as: </a:t>
            </a:r>
          </a:p>
          <a:p>
            <a:pPr marL="171450" indent="-171450">
              <a:buSzPct val="100000"/>
              <a:buFont typeface="Helvetica"/>
              <a:buChar char="•"/>
            </a:pPr>
            <a:r>
              <a:t>Workstation computers with internet connections and either a mobile or a hardwired telephone</a:t>
            </a:r>
          </a:p>
          <a:p>
            <a:pPr marL="171450" indent="-171450">
              <a:buSzPct val="100000"/>
              <a:buFont typeface="Helvetica"/>
              <a:buChar char="•"/>
            </a:pPr>
            <a:r>
              <a:t>The ability to conduct teleconferences</a:t>
            </a:r>
          </a:p>
          <a:p>
            <a:pPr marL="171450" indent="-171450">
              <a:buSzPct val="100000"/>
              <a:buFont typeface="Helvetica"/>
              <a:buChar char="•"/>
            </a:pPr>
            <a:r>
              <a:t>Large screen video displays support visual representation of the status of the event and its contextual aspects that influence decision-making</a:t>
            </a:r>
          </a:p>
          <a:p>
            <a:pPr marL="171450" indent="-171450">
              <a:buSzPct val="100000"/>
              <a:buFont typeface="Helvetica"/>
              <a:buChar char="•"/>
            </a:pPr>
            <a:r>
              <a:t>Normal office equipment such as computers, printers, facsimile, etc.</a:t>
            </a:r>
          </a:p>
          <a:p>
            <a:pPr marL="171450" indent="-171450">
              <a:buSzPct val="100000"/>
              <a:buFont typeface="Helvetica"/>
              <a:buChar char="•"/>
            </a:pPr>
            <a:r>
              <a:t>Forms designed to provide paper-based backups, in case of technology failure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 name="Shape 475"/>
          <p:cNvSpPr>
            <a:spLocks noGrp="1" noRot="1" noChangeAspect="1"/>
          </p:cNvSpPr>
          <p:nvPr>
            <p:ph type="sldImg"/>
          </p:nvPr>
        </p:nvSpPr>
        <p:spPr>
          <a:xfrm>
            <a:off x="381000" y="685800"/>
            <a:ext cx="6096000" cy="3429000"/>
          </a:xfrm>
          <a:prstGeom prst="rect">
            <a:avLst/>
          </a:prstGeom>
        </p:spPr>
        <p:txBody>
          <a:bodyPr/>
          <a:lstStyle/>
          <a:p>
            <a:endParaRPr/>
          </a:p>
        </p:txBody>
      </p:sp>
      <p:sp>
        <p:nvSpPr>
          <p:cNvPr id="476" name="Shape 476"/>
          <p:cNvSpPr>
            <a:spLocks noGrp="1"/>
          </p:cNvSpPr>
          <p:nvPr>
            <p:ph type="body" sz="quarter" idx="1"/>
          </p:nvPr>
        </p:nvSpPr>
        <p:spPr>
          <a:prstGeom prst="rect">
            <a:avLst/>
          </a:prstGeom>
        </p:spPr>
        <p:txBody>
          <a:bodyPr/>
          <a:lstStyle/>
          <a:p>
            <a:pPr marL="228600" indent="-228600">
              <a:buSzPct val="100000"/>
              <a:buAutoNum type="arabicPeriod"/>
            </a:pPr>
            <a:r>
              <a:t>Resources (leadership, policies, financial and human resources, infrastructure)</a:t>
            </a:r>
          </a:p>
          <a:p>
            <a:pPr marL="228600" indent="-228600">
              <a:buSzPct val="100000"/>
              <a:buAutoNum type="arabicPeriod"/>
            </a:pPr>
            <a:r>
              <a:t>Indicators (e.g. morbidity, mortality, environmental risks, health resources availability and readiness, vaccine coverage)</a:t>
            </a:r>
          </a:p>
          <a:p>
            <a:pPr marL="228600" indent="-228600">
              <a:buSzPct val="100000"/>
              <a:buAutoNum type="arabicPeriod"/>
            </a:pPr>
            <a:r>
              <a:t>Data sources (e.g. common operational datasets, health facilities data, reports from subnational health management teams and coordination meetings, health workforce, human and animal surveillance, laboratories, data on stockpiles of medicines and commodities, financial data, etc.)</a:t>
            </a:r>
          </a:p>
          <a:p>
            <a:pPr marL="228600" indent="-228600">
              <a:buSzPct val="100000"/>
              <a:buAutoNum type="arabicPeriod"/>
            </a:pPr>
            <a:r>
              <a:t>Data management (e.g. collection, storage, quality assurance, processing, compilation, analysis, and visualization of data, and geospatial information presentation)</a:t>
            </a:r>
          </a:p>
          <a:p>
            <a:pPr marL="228600" indent="-228600">
              <a:buSzPct val="100000"/>
              <a:buAutoNum type="arabicPeriod"/>
            </a:pPr>
            <a:r>
              <a:t>A collaborative platform for information sharing</a:t>
            </a:r>
          </a:p>
          <a:p>
            <a:pPr marL="228600" indent="-228600">
              <a:buSzPct val="100000"/>
              <a:buAutoNum type="arabicPeriod"/>
            </a:pPr>
            <a:r>
              <a:t>Information products (e.g. situation reports, 3Ws (who does what, where and when), case summary statistics, media/communication reports, financial reports, health workforce distribution reports, etc.)</a:t>
            </a:r>
          </a:p>
          <a:p>
            <a:pPr marL="171450" indent="-171450">
              <a:buSzPct val="100000"/>
              <a:buFont typeface="Arial"/>
              <a:buChar char="•"/>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Shape 482"/>
          <p:cNvSpPr>
            <a:spLocks noGrp="1" noRot="1" noChangeAspect="1"/>
          </p:cNvSpPr>
          <p:nvPr>
            <p:ph type="sldImg"/>
          </p:nvPr>
        </p:nvSpPr>
        <p:spPr>
          <a:xfrm>
            <a:off x="381000" y="685800"/>
            <a:ext cx="6096000" cy="3429000"/>
          </a:xfrm>
          <a:prstGeom prst="rect">
            <a:avLst/>
          </a:prstGeom>
        </p:spPr>
        <p:txBody>
          <a:bodyPr/>
          <a:lstStyle/>
          <a:p>
            <a:endParaRPr/>
          </a:p>
        </p:txBody>
      </p:sp>
      <p:sp>
        <p:nvSpPr>
          <p:cNvPr id="483" name="Shape 483"/>
          <p:cNvSpPr>
            <a:spLocks noGrp="1"/>
          </p:cNvSpPr>
          <p:nvPr>
            <p:ph type="body" sz="quarter" idx="1"/>
          </p:nvPr>
        </p:nvSpPr>
        <p:spPr>
          <a:prstGeom prst="rect">
            <a:avLst/>
          </a:prstGeom>
        </p:spPr>
        <p:txBody>
          <a:bodyPr/>
          <a:lstStyle/>
          <a:p>
            <a:r>
              <a:t>PHEOC personnel, including those whose purpose is to provide staff support to the emergency response process, are required at varying levels to satisfy the following three criteria.</a:t>
            </a:r>
          </a:p>
          <a:p>
            <a:pPr marL="913764" lvl="1" indent="-457200">
              <a:buSzPct val="100000"/>
              <a:buAutoNum type="arabicPeriod"/>
            </a:pPr>
            <a:r>
              <a:t>They must have relevant subject matter expertise: they must possess knowledge about the type of emergency event being managed or the management function they are performing</a:t>
            </a:r>
          </a:p>
          <a:p>
            <a:pPr marL="913764" lvl="1" indent="-457200">
              <a:buSzPct val="100000"/>
              <a:buAutoNum type="arabicPeriod"/>
            </a:pPr>
            <a:r>
              <a:t>They must have the authority and responsibility to commit or access agency resources</a:t>
            </a:r>
          </a:p>
          <a:p>
            <a:pPr marL="913764" lvl="1" indent="-457200">
              <a:buSzPct val="100000"/>
              <a:buAutoNum type="arabicPeriod"/>
            </a:pPr>
            <a:r>
              <a:t>They must have been trained in the functions and operations of a PHEOC.</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hape 495"/>
          <p:cNvSpPr>
            <a:spLocks noGrp="1" noRot="1" noChangeAspect="1"/>
          </p:cNvSpPr>
          <p:nvPr>
            <p:ph type="sldImg"/>
          </p:nvPr>
        </p:nvSpPr>
        <p:spPr>
          <a:xfrm>
            <a:off x="381000" y="685800"/>
            <a:ext cx="6096000" cy="3429000"/>
          </a:xfrm>
          <a:prstGeom prst="rect">
            <a:avLst/>
          </a:prstGeom>
        </p:spPr>
        <p:txBody>
          <a:bodyPr/>
          <a:lstStyle/>
          <a:p>
            <a:endParaRPr/>
          </a:p>
        </p:txBody>
      </p:sp>
      <p:sp>
        <p:nvSpPr>
          <p:cNvPr id="496" name="Shape 496"/>
          <p:cNvSpPr>
            <a:spLocks noGrp="1"/>
          </p:cNvSpPr>
          <p:nvPr>
            <p:ph type="body" sz="quarter" idx="1"/>
          </p:nvPr>
        </p:nvSpPr>
        <p:spPr>
          <a:prstGeom prst="rect">
            <a:avLst/>
          </a:prstGeom>
        </p:spPr>
        <p:txBody>
          <a:bodyPr/>
          <a:lstStyle/>
          <a:p>
            <a:pPr marL="171450" indent="-171450">
              <a:buSzPct val="100000"/>
              <a:buFont typeface="Arial"/>
              <a:buChar char="•"/>
            </a:pPr>
            <a:r>
              <a:t>IMS is part of a broader public health emergency management program of risk analysis, preparedness, response and recovery.</a:t>
            </a:r>
          </a:p>
          <a:p>
            <a:pPr marL="171450" indent="-171450">
              <a:buSzPct val="100000"/>
              <a:buFont typeface="Arial"/>
              <a:buChar char="•"/>
            </a:pPr>
            <a:r>
              <a:t>PHEOCs integrate traditional public health services and other functions into an emergency management model, recognizing that public health threats and consequences require coordinated responses. </a:t>
            </a:r>
          </a:p>
          <a:p>
            <a:pPr marL="171450" indent="-171450">
              <a:buSzPct val="100000"/>
              <a:buFont typeface="Arial"/>
              <a:buChar char="•"/>
            </a:pPr>
            <a:r>
              <a:t>The International Health Regulations (IHR 2005) require that States Parties develop, strengthen and maintain their capacity to respond promptly and effectively to public health risks and public health emergencies. A functional PHEOC is an important component of meeting these requirements.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Shape 500"/>
          <p:cNvSpPr>
            <a:spLocks noGrp="1" noRot="1" noChangeAspect="1"/>
          </p:cNvSpPr>
          <p:nvPr>
            <p:ph type="sldImg"/>
          </p:nvPr>
        </p:nvSpPr>
        <p:spPr>
          <a:xfrm>
            <a:off x="381000" y="685800"/>
            <a:ext cx="6096000" cy="3429000"/>
          </a:xfrm>
          <a:prstGeom prst="rect">
            <a:avLst/>
          </a:prstGeom>
        </p:spPr>
        <p:txBody>
          <a:bodyPr/>
          <a:lstStyle/>
          <a:p>
            <a:endParaRPr/>
          </a:p>
        </p:txBody>
      </p:sp>
      <p:sp>
        <p:nvSpPr>
          <p:cNvPr id="501" name="Shape 501"/>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 name="Shape 514"/>
          <p:cNvSpPr>
            <a:spLocks noGrp="1" noRot="1" noChangeAspect="1"/>
          </p:cNvSpPr>
          <p:nvPr>
            <p:ph type="sldImg"/>
          </p:nvPr>
        </p:nvSpPr>
        <p:spPr>
          <a:xfrm>
            <a:off x="381000" y="685800"/>
            <a:ext cx="6096000" cy="3429000"/>
          </a:xfrm>
          <a:prstGeom prst="rect">
            <a:avLst/>
          </a:prstGeom>
        </p:spPr>
        <p:txBody>
          <a:bodyPr/>
          <a:lstStyle/>
          <a:p>
            <a:endParaRPr/>
          </a:p>
        </p:txBody>
      </p:sp>
      <p:sp>
        <p:nvSpPr>
          <p:cNvPr id="515" name="Shape 515"/>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Shape 524"/>
          <p:cNvSpPr>
            <a:spLocks noGrp="1" noRot="1" noChangeAspect="1"/>
          </p:cNvSpPr>
          <p:nvPr>
            <p:ph type="sldImg"/>
          </p:nvPr>
        </p:nvSpPr>
        <p:spPr>
          <a:xfrm>
            <a:off x="381000" y="685800"/>
            <a:ext cx="6096000" cy="3429000"/>
          </a:xfrm>
          <a:prstGeom prst="rect">
            <a:avLst/>
          </a:prstGeom>
        </p:spPr>
        <p:txBody>
          <a:bodyPr/>
          <a:lstStyle/>
          <a:p>
            <a:endParaRPr/>
          </a:p>
        </p:txBody>
      </p:sp>
      <p:sp>
        <p:nvSpPr>
          <p:cNvPr id="525" name="Shape 525"/>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381000" y="685800"/>
            <a:ext cx="6096000" cy="3429000"/>
          </a:xfrm>
          <a:prstGeom prst="rect">
            <a:avLst/>
          </a:prstGeom>
        </p:spPr>
        <p:txBody>
          <a:bodyPr/>
          <a:lstStyle/>
          <a:p>
            <a:endParaRPr/>
          </a:p>
        </p:txBody>
      </p:sp>
      <p:sp>
        <p:nvSpPr>
          <p:cNvPr id="278" name="Shape 278"/>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xfrm>
            <a:off x="381000" y="685800"/>
            <a:ext cx="6096000" cy="3429000"/>
          </a:xfrm>
          <a:prstGeom prst="rect">
            <a:avLst/>
          </a:prstGeom>
        </p:spPr>
        <p:txBody>
          <a:bodyPr/>
          <a:lstStyle/>
          <a:p>
            <a:endParaRPr/>
          </a:p>
        </p:txBody>
      </p:sp>
      <p:sp>
        <p:nvSpPr>
          <p:cNvPr id="309" name="Shape 309"/>
          <p:cNvSpPr>
            <a:spLocks noGrp="1"/>
          </p:cNvSpPr>
          <p:nvPr>
            <p:ph type="body" sz="quarter" idx="1"/>
          </p:nvPr>
        </p:nvSpPr>
        <p:spPr>
          <a:prstGeom prst="rect">
            <a:avLst/>
          </a:prstGeom>
        </p:spPr>
        <p:txBody>
          <a:bodyPr/>
          <a:lstStyle/>
          <a:p>
            <a:r>
              <a:t>Notes: An Incident Management System (IMS) is an internationally recognized model for responding to emergencies.   The benefit of IMS is that it is scalable and defines roles and responsibilities.  </a:t>
            </a:r>
          </a:p>
          <a:p>
            <a:r>
              <a:t>IMS is a temporary, formal organization structure that is activated to support a response, adjusted to meet rapidly changing demands of that response, and is then disbanded at the end of the response.</a:t>
            </a:r>
          </a:p>
          <a:p>
            <a:r>
              <a:t>IMS guides and coordinates actions at all levels of government, nongovernmental organizations and the private sector to work together to prevent, protect against, mitigate, respond to and recover from incidents/all emergency types.</a:t>
            </a:r>
          </a:p>
          <a:p>
            <a:br/>
            <a:r>
              <a:t>IMS provides stakeholders across the whole community with the shared vocabulary, systems and processes to successfully deliver required capabilities. It defines operational systems that guide how personnel work together during incidents.</a:t>
            </a:r>
          </a:p>
          <a:p>
            <a:br/>
            <a:r>
              <a:t>An IMS is a standardized approach.</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r>
              <a:t>Incident management helps with:</a:t>
            </a:r>
          </a:p>
          <a:p>
            <a:pPr marL="171450" indent="-171450">
              <a:buSzPct val="100000"/>
              <a:buFont typeface="Helvetica"/>
              <a:buChar char="•"/>
            </a:pPr>
            <a:r>
              <a:t>Directing specific incident operations</a:t>
            </a:r>
          </a:p>
          <a:p>
            <a:pPr marL="171450" indent="-171450">
              <a:buSzPct val="100000"/>
              <a:buFont typeface="Helvetica"/>
              <a:buChar char="•"/>
            </a:pPr>
            <a:r>
              <a:t>Acquiring, coordinating, and delivering resources to incident sites</a:t>
            </a:r>
          </a:p>
          <a:p>
            <a:pPr marL="171450" indent="-171450">
              <a:buSzPct val="100000"/>
              <a:buFont typeface="Helvetica"/>
              <a:buChar char="•"/>
            </a:pPr>
            <a:r>
              <a:t>Sharing information about the incident with the public</a:t>
            </a:r>
          </a:p>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noRot="1" noChangeAspect="1"/>
          </p:cNvSpPr>
          <p:nvPr>
            <p:ph type="sldImg"/>
          </p:nvPr>
        </p:nvSpPr>
        <p:spPr>
          <a:xfrm>
            <a:off x="381000" y="685800"/>
            <a:ext cx="6096000" cy="3429000"/>
          </a:xfrm>
          <a:prstGeom prst="rect">
            <a:avLst/>
          </a:prstGeom>
        </p:spPr>
        <p:txBody>
          <a:bodyPr/>
          <a:lstStyle/>
          <a:p>
            <a:endParaRPr/>
          </a:p>
        </p:txBody>
      </p:sp>
      <p:sp>
        <p:nvSpPr>
          <p:cNvPr id="327" name="Shape 327"/>
          <p:cNvSpPr>
            <a:spLocks noGrp="1"/>
          </p:cNvSpPr>
          <p:nvPr>
            <p:ph type="body" sz="quarter" idx="1"/>
          </p:nvPr>
        </p:nvSpPr>
        <p:spPr>
          <a:prstGeom prst="rect">
            <a:avLst/>
          </a:prstGeom>
        </p:spPr>
        <p:txBody>
          <a:bodyPr/>
          <a:lstStyle/>
          <a:p>
            <a:r>
              <a:t>Facilitators ask participants to </a:t>
            </a:r>
            <a:r>
              <a:rPr>
                <a:latin typeface="Source Sans Pro Bold"/>
                <a:ea typeface="Source Sans Pro Bold"/>
                <a:cs typeface="Source Sans Pro Bold"/>
                <a:sym typeface="Source Sans Pro Bold"/>
              </a:rPr>
              <a:t>File these statements in the boxes to </a:t>
            </a:r>
            <a:r>
              <a:t>compare what IMS is or is not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hape 342"/>
          <p:cNvSpPr>
            <a:spLocks noGrp="1" noRot="1" noChangeAspect="1"/>
          </p:cNvSpPr>
          <p:nvPr>
            <p:ph type="sldImg"/>
          </p:nvPr>
        </p:nvSpPr>
        <p:spPr>
          <a:xfrm>
            <a:off x="381000" y="685800"/>
            <a:ext cx="6096000" cy="3429000"/>
          </a:xfrm>
          <a:prstGeom prst="rect">
            <a:avLst/>
          </a:prstGeom>
        </p:spPr>
        <p:txBody>
          <a:bodyPr/>
          <a:lstStyle/>
          <a:p>
            <a:endParaRPr/>
          </a:p>
        </p:txBody>
      </p:sp>
      <p:sp>
        <p:nvSpPr>
          <p:cNvPr id="343" name="Shape 343"/>
          <p:cNvSpPr>
            <a:spLocks noGrp="1"/>
          </p:cNvSpPr>
          <p:nvPr>
            <p:ph type="body" sz="quarter" idx="1"/>
          </p:nvPr>
        </p:nvSpPr>
        <p:spPr>
          <a:prstGeom prst="rect">
            <a:avLst/>
          </a:prstGeom>
        </p:spPr>
        <p:txBody>
          <a:bodyPr/>
          <a:lstStyle/>
          <a:p>
            <a:r>
              <a:t>This slide compares the is/is not side by side as outlined in NIMS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Shape 371"/>
          <p:cNvSpPr>
            <a:spLocks noGrp="1" noRot="1" noChangeAspect="1"/>
          </p:cNvSpPr>
          <p:nvPr>
            <p:ph type="sldImg"/>
          </p:nvPr>
        </p:nvSpPr>
        <p:spPr>
          <a:xfrm>
            <a:off x="381000" y="685800"/>
            <a:ext cx="6096000" cy="3429000"/>
          </a:xfrm>
          <a:prstGeom prst="rect">
            <a:avLst/>
          </a:prstGeom>
        </p:spPr>
        <p:txBody>
          <a:bodyPr/>
          <a:lstStyle/>
          <a:p>
            <a:endParaRPr/>
          </a:p>
        </p:txBody>
      </p:sp>
      <p:sp>
        <p:nvSpPr>
          <p:cNvPr id="372" name="Shape 372"/>
          <p:cNvSpPr>
            <a:spLocks noGrp="1"/>
          </p:cNvSpPr>
          <p:nvPr>
            <p:ph type="body" sz="quarter" idx="1"/>
          </p:nvPr>
        </p:nvSpPr>
        <p:spPr>
          <a:prstGeom prst="rect">
            <a:avLst/>
          </a:prstGeom>
        </p:spPr>
        <p:txBody>
          <a:bodyPr/>
          <a:lstStyle/>
          <a:p>
            <a:r>
              <a:t>The incident manager is not always (and OFTEN not) the highest ranking person in the leadership structure.  The incident manager should be the person who knows the most about the operational response.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Shape 380"/>
          <p:cNvSpPr>
            <a:spLocks noGrp="1" noRot="1" noChangeAspect="1"/>
          </p:cNvSpPr>
          <p:nvPr>
            <p:ph type="sldImg"/>
          </p:nvPr>
        </p:nvSpPr>
        <p:spPr>
          <a:xfrm>
            <a:off x="381000" y="685800"/>
            <a:ext cx="6096000" cy="3429000"/>
          </a:xfrm>
          <a:prstGeom prst="rect">
            <a:avLst/>
          </a:prstGeom>
        </p:spPr>
        <p:txBody>
          <a:bodyPr/>
          <a:lstStyle/>
          <a:p>
            <a:endParaRPr/>
          </a:p>
        </p:txBody>
      </p:sp>
      <p:sp>
        <p:nvSpPr>
          <p:cNvPr id="381" name="Shape 381"/>
          <p:cNvSpPr>
            <a:spLocks noGrp="1"/>
          </p:cNvSpPr>
          <p:nvPr>
            <p:ph type="body" sz="quarter" idx="1"/>
          </p:nvPr>
        </p:nvSpPr>
        <p:spPr>
          <a:prstGeom prst="rect">
            <a:avLst/>
          </a:prstGeom>
        </p:spPr>
        <p:txBody>
          <a:bodyPr/>
          <a:lstStyle/>
          <a:p>
            <a:r>
              <a:t>It is always better for the EOC to be a physical location, rather than a virtual one.  When choosing a location, considerations should include accessibility, location in relation to the emergency (is it out of harms way) and space for all persons to work.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Shape 408"/>
          <p:cNvSpPr>
            <a:spLocks noGrp="1" noRot="1" noChangeAspect="1"/>
          </p:cNvSpPr>
          <p:nvPr>
            <p:ph type="sldImg"/>
          </p:nvPr>
        </p:nvSpPr>
        <p:spPr>
          <a:xfrm>
            <a:off x="381000" y="685800"/>
            <a:ext cx="6096000" cy="3429000"/>
          </a:xfrm>
          <a:prstGeom prst="rect">
            <a:avLst/>
          </a:prstGeom>
        </p:spPr>
        <p:txBody>
          <a:bodyPr/>
          <a:lstStyle/>
          <a:p>
            <a:endParaRPr/>
          </a:p>
        </p:txBody>
      </p:sp>
      <p:sp>
        <p:nvSpPr>
          <p:cNvPr id="409" name="Shape 409"/>
          <p:cNvSpPr>
            <a:spLocks noGrp="1"/>
          </p:cNvSpPr>
          <p:nvPr>
            <p:ph type="body" sz="quarter" idx="1"/>
          </p:nvPr>
        </p:nvSpPr>
        <p:spPr>
          <a:prstGeom prst="rect">
            <a:avLst/>
          </a:prstGeom>
        </p:spPr>
        <p:txBody>
          <a:bodyPr/>
          <a:lstStyle/>
          <a:p>
            <a:r>
              <a:t>The purpose of an EOC is </a:t>
            </a:r>
          </a:p>
          <a:p>
            <a:r>
              <a:t>To enhance intelligence and risk assessments that underpin decision-making, preparedness and coordinated responses.</a:t>
            </a:r>
          </a:p>
          <a:p>
            <a:r>
              <a:t>To serve as center of surveillance, data management, and general coordination for emergency response</a:t>
            </a:r>
          </a:p>
          <a:p>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2"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3"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4" name="Picture 14" descr="Picture 14"/>
          <p:cNvPicPr>
            <a:picLocks noChangeAspect="1"/>
          </p:cNvPicPr>
          <p:nvPr/>
        </p:nvPicPr>
        <p:blipFill>
          <a:blip r:embed="rId4"/>
          <a:stretch>
            <a:fillRect/>
          </a:stretch>
        </p:blipFill>
        <p:spPr>
          <a:xfrm>
            <a:off x="2" y="0"/>
            <a:ext cx="6560821" cy="5372100"/>
          </a:xfrm>
          <a:prstGeom prst="rect">
            <a:avLst/>
          </a:prstGeom>
          <a:ln w="12700">
            <a:miter lim="400000"/>
          </a:ln>
        </p:spPr>
      </p:pic>
      <p:pic>
        <p:nvPicPr>
          <p:cNvPr id="25"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3"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54"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5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156"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83162C9-1CE5-7F09-8F56-86B689791D7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7"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68"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 name="Slide Number">
            <a:extLst>
              <a:ext uri="{FF2B5EF4-FFF2-40B4-BE49-F238E27FC236}">
                <a16:creationId xmlns:a16="http://schemas.microsoft.com/office/drawing/2014/main" id="{87F49080-9055-1CBF-70B3-C57AF5FA65A7}"/>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5"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pic>
        <p:nvPicPr>
          <p:cNvPr id="176"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7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80"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81"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82" name="TextBox 4"/>
          <p:cNvSpPr txBox="1"/>
          <p:nvPr/>
        </p:nvSpPr>
        <p:spPr>
          <a:xfrm>
            <a:off x="275896" y="11102"/>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3"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4"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955AC24-70BA-80F3-D99A-5EC54D3F3DAB}"/>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5"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96"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97" name="Rectangle 2"/>
          <p:cNvSpPr txBox="1"/>
          <p:nvPr/>
        </p:nvSpPr>
        <p:spPr>
          <a:xfrm>
            <a:off x="226342" y="-7627"/>
            <a:ext cx="8138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Learning objectives</a:t>
            </a:r>
          </a:p>
        </p:txBody>
      </p:sp>
      <p:sp>
        <p:nvSpPr>
          <p:cNvPr id="198"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6EFA747-03FB-2312-5562-708ED02D5DA1}"/>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09"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10"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11" name="Title Text"/>
          <p:cNvSpPr txBox="1">
            <a:spLocks noGrp="1"/>
          </p:cNvSpPr>
          <p:nvPr>
            <p:ph type="title"/>
          </p:nvPr>
        </p:nvSpPr>
        <p:spPr>
          <a:xfrm>
            <a:off x="266208" y="-30963"/>
            <a:ext cx="3571876" cy="646113"/>
          </a:xfrm>
          <a:prstGeom prst="rect">
            <a:avLst/>
          </a:prstGeom>
        </p:spPr>
        <p:txBody>
          <a:bodyPr/>
          <a:lstStyle/>
          <a:p>
            <a:r>
              <a:t>Title Text</a:t>
            </a:r>
          </a:p>
        </p:txBody>
      </p:sp>
      <p:sp>
        <p:nvSpPr>
          <p:cNvPr id="21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AEA875E-A3D6-6F2D-390A-B39EA49C830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tretch>
            <a:fillRect/>
          </a:stretch>
        </p:blipFill>
        <p:spPr>
          <a:xfrm>
            <a:off x="-18793" y="-126665"/>
            <a:ext cx="6553818" cy="837518"/>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3"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24"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25"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6" name="Text Placeholder 5"/>
          <p:cNvSpPr>
            <a:spLocks noGrp="1"/>
          </p:cNvSpPr>
          <p:nvPr>
            <p:ph type="body" sz="quarter" idx="21"/>
          </p:nvPr>
        </p:nvSpPr>
        <p:spPr>
          <a:xfrm>
            <a:off x="263525" y="115887"/>
            <a:ext cx="4319588" cy="600076"/>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BB1E7A41-B3D4-9BD2-3C4D-1269C42AA14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7"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38"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39"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15D132A-221E-FB36-8238-C49D3A20D23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27005" y="-61337"/>
            <a:ext cx="7669397" cy="980079"/>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0"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51"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252"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D0A7317-FB93-40A6-3B07-C20F8969E6A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39"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44F667D-F8E4-ADB7-2C2E-1337F7D40C84}"/>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1"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52"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395AD92F-6FC7-ED3A-322D-5109B143C401}"/>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7"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68"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E840AE0-9C83-0ADE-70A5-E460D8AE0A12}"/>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2"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83"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84" name="TextBox 4"/>
          <p:cNvSpPr txBox="1"/>
          <p:nvPr/>
        </p:nvSpPr>
        <p:spPr>
          <a:xfrm>
            <a:off x="403461" y="669120"/>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85"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8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6564B5D-ECF0-8BEB-EFCC-1199EA8BE9F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8"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99"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00"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101" name="TextBox 5"/>
          <p:cNvSpPr txBox="1"/>
          <p:nvPr/>
        </p:nvSpPr>
        <p:spPr>
          <a:xfrm>
            <a:off x="403461" y="668220"/>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737EA94-399E-399D-B309-E0D973045798}"/>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4"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15"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16"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117" name="TextBox 6"/>
          <p:cNvSpPr txBox="1"/>
          <p:nvPr/>
        </p:nvSpPr>
        <p:spPr>
          <a:xfrm>
            <a:off x="403461" y="668220"/>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82212F8-7C66-A68C-73D0-5390E43F76A0}"/>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0"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31"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132"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133" name="TextBox 6"/>
          <p:cNvSpPr txBox="1"/>
          <p:nvPr/>
        </p:nvSpPr>
        <p:spPr>
          <a:xfrm>
            <a:off x="403460"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14BFFEC-84B4-999F-86C9-38D7A574348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a:spAutoFit/>
          </a:bodyPr>
          <a:lstStyle>
            <a:lvl1pPr>
              <a:defRPr sz="1400">
                <a:solidFill>
                  <a:srgbClr val="FFFFFF"/>
                </a:solidFill>
                <a:latin typeface="+mj-lt"/>
                <a:ea typeface="+mj-ea"/>
                <a:cs typeface="+mj-cs"/>
                <a:sym typeface="Source Sans Pro Regular"/>
              </a:defRPr>
            </a:lvl1pPr>
          </a:lstStyle>
          <a:p>
            <a:fld id="{86CB4B4D-7CA3-9044-876B-883B54F8677D}" type="slidenum">
              <a:t>‹#›</a:t>
            </a:fld>
            <a:endParaRPr/>
          </a:p>
        </p:txBody>
      </p:sp>
      <p:sp>
        <p:nvSpPr>
          <p:cNvPr id="6" name="Subtitle 5"/>
          <p:cNvSpPr txBox="1"/>
          <p:nvPr/>
        </p:nvSpPr>
        <p:spPr>
          <a:xfrm>
            <a:off x="8088168" y="649002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7" name="Subtitle 5"/>
          <p:cNvSpPr txBox="1"/>
          <p:nvPr/>
        </p:nvSpPr>
        <p:spPr>
          <a:xfrm>
            <a:off x="8076787" y="6650177"/>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A6.1 EOC IMS</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2" name="Slide Number">
            <a:extLst>
              <a:ext uri="{FF2B5EF4-FFF2-40B4-BE49-F238E27FC236}">
                <a16:creationId xmlns:a16="http://schemas.microsoft.com/office/drawing/2014/main" id="{4E4792F1-A0AE-FD1F-6063-C92D5AA89A96}"/>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238"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hyperlink" Target="https://www.youtube.com/watch?v=RwtEp84tGYQ"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hyperlink" Target="https://www-pub.iaea.org/MTCD/Publications/PDF/PUB1830_web.pdf" TargetMode="External"/><Relationship Id="rId7" Type="http://schemas.openxmlformats.org/officeDocument/2006/relationships/hyperlink" Target="https://www.cdc.gov/coronavirus/2019-ncov/downloads/global-covid-19/RRTManagementGuidance-508.pdf" TargetMode="External"/><Relationship Id="rId2" Type="http://schemas.openxmlformats.org/officeDocument/2006/relationships/hyperlink" Target="https://www.who.int/publications/i/item/9789240003699" TargetMode="External"/><Relationship Id="rId1" Type="http://schemas.openxmlformats.org/officeDocument/2006/relationships/slideLayout" Target="../slideLayouts/slideLayout6.xml"/><Relationship Id="rId6" Type="http://schemas.openxmlformats.org/officeDocument/2006/relationships/hyperlink" Target="https://apps.who.int/iris/handle/10665/325015" TargetMode="External"/><Relationship Id="rId5" Type="http://schemas.openxmlformats.org/officeDocument/2006/relationships/hyperlink" Target="https://www.who.int/publications/i/item/framework-for-a-public-health-emergency-operations-centre" TargetMode="External"/><Relationship Id="rId4" Type="http://schemas.openxmlformats.org/officeDocument/2006/relationships/hyperlink" Target="https://apps.who.int/iris/bitstream/handle/10665/258604/9789241512299-eng.pdf"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hyperlink" Target="http://Rhttps:/openwho.org/courses/ready4response-tier1-EN/overview" TargetMode="External"/><Relationship Id="rId7" Type="http://schemas.openxmlformats.org/officeDocument/2006/relationships/hyperlink" Target="https://openwho.org/courses/SOPs-for-emergencies"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openwho.org/courses/operational-readiness-introduction" TargetMode="External"/><Relationship Id="rId5" Type="http://schemas.openxmlformats.org/officeDocument/2006/relationships/hyperlink" Target="https://openwho.org/courses/PHEOC-EN" TargetMode="External"/><Relationship Id="rId4" Type="http://schemas.openxmlformats.org/officeDocument/2006/relationships/hyperlink" Target="https://openwho.org/courses/incident-management-system"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262" name="Title 2"/>
          <p:cNvSpPr txBox="1">
            <a:spLocks noGrp="1"/>
          </p:cNvSpPr>
          <p:nvPr>
            <p:ph type="title"/>
          </p:nvPr>
        </p:nvSpPr>
        <p:spPr>
          <a:xfrm>
            <a:off x="532023" y="1265611"/>
            <a:ext cx="4858125" cy="2410277"/>
          </a:xfrm>
          <a:prstGeom prst="rect">
            <a:avLst/>
          </a:prstGeom>
        </p:spPr>
        <p:txBody>
          <a:bodyPr/>
          <a:lstStyle>
            <a:lvl1pPr>
              <a:spcBef>
                <a:spcPts val="700"/>
              </a:spcBef>
            </a:lvl1pPr>
          </a:lstStyle>
          <a:p>
            <a:r>
              <a:rPr b="1" dirty="0"/>
              <a:t>Incident Management System and Emergency Operations Centers</a:t>
            </a:r>
          </a:p>
        </p:txBody>
      </p:sp>
      <p:sp>
        <p:nvSpPr>
          <p:cNvPr id="263" name="TextBox 7"/>
          <p:cNvSpPr txBox="1"/>
          <p:nvPr/>
        </p:nvSpPr>
        <p:spPr>
          <a:xfrm>
            <a:off x="532023" y="1053816"/>
            <a:ext cx="6060707"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4000" b="1" dirty="0"/>
              <a:t>A6.1</a:t>
            </a:r>
          </a:p>
        </p:txBody>
      </p:sp>
      <p:sp>
        <p:nvSpPr>
          <p:cNvPr id="264" name="TextBox 10"/>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330" name="Content Placeholder 3"/>
          <p:cNvSpPr txBox="1">
            <a:spLocks noGrp="1"/>
          </p:cNvSpPr>
          <p:nvPr>
            <p:ph type="body" sz="half" idx="1"/>
          </p:nvPr>
        </p:nvSpPr>
        <p:spPr>
          <a:xfrm>
            <a:off x="920166" y="1794386"/>
            <a:ext cx="5229242" cy="3768215"/>
          </a:xfrm>
          <a:prstGeom prst="rect">
            <a:avLst/>
          </a:prstGeom>
          <a:solidFill>
            <a:schemeClr val="accent6">
              <a:lumMod val="20000"/>
              <a:lumOff val="80000"/>
            </a:schemeClr>
          </a:solidFill>
        </p:spPr>
        <p:txBody>
          <a:bodyPr/>
          <a:lstStyle/>
          <a:p>
            <a:pPr marL="254000" indent="-254000">
              <a:spcBef>
                <a:spcPts val="1300"/>
              </a:spcBef>
              <a:buClr>
                <a:schemeClr val="accent3">
                  <a:lumOff val="-6274"/>
                </a:schemeClr>
              </a:buClr>
              <a:defRPr sz="2000"/>
            </a:pPr>
            <a:r>
              <a:rPr dirty="0"/>
              <a:t>A comprehensive, systematic approach to incident management </a:t>
            </a:r>
          </a:p>
          <a:p>
            <a:pPr marL="254000" indent="-254000">
              <a:spcBef>
                <a:spcPts val="1300"/>
              </a:spcBef>
              <a:buClr>
                <a:schemeClr val="accent3">
                  <a:lumOff val="-6274"/>
                </a:schemeClr>
              </a:buClr>
              <a:defRPr sz="2000"/>
            </a:pPr>
            <a:r>
              <a:rPr dirty="0"/>
              <a:t>A set of concepts and principles for all threats </a:t>
            </a:r>
          </a:p>
          <a:p>
            <a:pPr marL="254000" indent="-254000">
              <a:spcBef>
                <a:spcPts val="1300"/>
              </a:spcBef>
              <a:buClr>
                <a:schemeClr val="accent3">
                  <a:lumOff val="-6274"/>
                </a:schemeClr>
              </a:buClr>
              <a:defRPr sz="2000"/>
            </a:pPr>
            <a:r>
              <a:rPr dirty="0"/>
              <a:t>Scalable, flexible, and adaptable</a:t>
            </a:r>
          </a:p>
          <a:p>
            <a:pPr marL="254000" indent="-254000">
              <a:spcBef>
                <a:spcPts val="1300"/>
              </a:spcBef>
              <a:buClr>
                <a:schemeClr val="accent3">
                  <a:lumOff val="-6274"/>
                </a:schemeClr>
              </a:buClr>
              <a:defRPr sz="2000"/>
            </a:pPr>
            <a:r>
              <a:rPr dirty="0"/>
              <a:t>Standard resource management procedures 	</a:t>
            </a:r>
          </a:p>
          <a:p>
            <a:pPr marL="254000" indent="-254000">
              <a:spcBef>
                <a:spcPts val="1300"/>
              </a:spcBef>
              <a:buClr>
                <a:schemeClr val="accent3">
                  <a:lumOff val="-6274"/>
                </a:schemeClr>
              </a:buClr>
              <a:defRPr sz="2000"/>
            </a:pPr>
            <a:r>
              <a:rPr dirty="0"/>
              <a:t>Essential principles for communication and information management 	</a:t>
            </a:r>
          </a:p>
        </p:txBody>
      </p:sp>
      <p:grpSp>
        <p:nvGrpSpPr>
          <p:cNvPr id="333" name="Content Placeholder 5"/>
          <p:cNvGrpSpPr/>
          <p:nvPr/>
        </p:nvGrpSpPr>
        <p:grpSpPr>
          <a:xfrm>
            <a:off x="7356475" y="1780192"/>
            <a:ext cx="3463925" cy="3768216"/>
            <a:chOff x="0" y="0"/>
            <a:chExt cx="3463925" cy="3768214"/>
          </a:xfrm>
        </p:grpSpPr>
        <p:sp>
          <p:nvSpPr>
            <p:cNvPr id="331" name="Rectangle"/>
            <p:cNvSpPr/>
            <p:nvPr/>
          </p:nvSpPr>
          <p:spPr>
            <a:xfrm>
              <a:off x="0" y="0"/>
              <a:ext cx="3463925" cy="3768215"/>
            </a:xfrm>
            <a:prstGeom prst="rect">
              <a:avLst/>
            </a:prstGeom>
            <a:solidFill>
              <a:srgbClr val="E2F0D9"/>
            </a:solidFill>
            <a:ln w="12700" cap="flat">
              <a:noFill/>
              <a:miter lim="400000"/>
            </a:ln>
            <a:effectLst/>
          </p:spPr>
          <p:txBody>
            <a:bodyPr wrap="square" lIns="45719" tIns="45719" rIns="45719" bIns="45719" numCol="1" anchor="t">
              <a:noAutofit/>
            </a:bodyPr>
            <a:lstStyle/>
            <a:p>
              <a:pPr defTabSz="289321">
                <a:lnSpc>
                  <a:spcPct val="90000"/>
                </a:lnSpc>
                <a:spcBef>
                  <a:spcPts val="300"/>
                </a:spcBef>
                <a:defRPr sz="2000">
                  <a:latin typeface="+mj-lt"/>
                  <a:ea typeface="+mj-ea"/>
                  <a:cs typeface="+mj-cs"/>
                  <a:sym typeface="Source Sans Pro Regular"/>
                </a:defRPr>
              </a:pPr>
              <a:endParaRPr/>
            </a:p>
          </p:txBody>
        </p:sp>
        <p:sp>
          <p:nvSpPr>
            <p:cNvPr id="332" name="Just an organizational chart…"/>
            <p:cNvSpPr txBox="1"/>
            <p:nvPr/>
          </p:nvSpPr>
          <p:spPr>
            <a:xfrm>
              <a:off x="45719" y="0"/>
              <a:ext cx="3372486" cy="3768215"/>
            </a:xfrm>
            <a:prstGeom prst="rect">
              <a:avLst/>
            </a:prstGeom>
            <a:solidFill>
              <a:schemeClr val="accent2">
                <a:lumMod val="20000"/>
                <a:lumOff val="80000"/>
              </a:scheme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rmAutofit fontScale="92500" lnSpcReduction="10000"/>
            </a:bodyPr>
            <a:lstStyle/>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dirty="0"/>
                <a:t>Just an organizational chart</a:t>
              </a:r>
              <a:endParaRPr sz="3200" dirty="0"/>
            </a:p>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dirty="0"/>
                <a:t>A static system </a:t>
              </a:r>
              <a:endParaRPr sz="3200" dirty="0"/>
            </a:p>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endParaRPr sz="3200" dirty="0"/>
            </a:p>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dirty="0"/>
                <a:t>A response plan</a:t>
              </a:r>
              <a:endParaRPr sz="3200" dirty="0"/>
            </a:p>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endParaRPr sz="3200" dirty="0"/>
            </a:p>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dirty="0"/>
                <a:t>Only used for large-scale incidents </a:t>
              </a:r>
              <a:endParaRPr sz="3200" dirty="0"/>
            </a:p>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endParaRPr sz="3200" dirty="0"/>
            </a:p>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dirty="0"/>
                <a:t>A resource ordering system 	</a:t>
              </a:r>
              <a:endParaRPr sz="3200" dirty="0"/>
            </a:p>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endParaRPr sz="3200" dirty="0"/>
            </a:p>
            <a:p>
              <a:pPr marL="254000" indent="-254000" defTabSz="28932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dirty="0"/>
                <a:t>A communications plan</a:t>
              </a:r>
            </a:p>
          </p:txBody>
        </p:sp>
      </p:grpSp>
      <p:sp>
        <p:nvSpPr>
          <p:cNvPr id="334" name="Title 1"/>
          <p:cNvSpPr txBox="1">
            <a:spLocks noGrp="1"/>
          </p:cNvSpPr>
          <p:nvPr>
            <p:ph type="title" idx="4294967295"/>
          </p:nvPr>
        </p:nvSpPr>
        <p:spPr>
          <a:xfrm>
            <a:off x="191344" y="2463"/>
            <a:ext cx="3571876" cy="646114"/>
          </a:xfrm>
          <a:prstGeom prst="rect">
            <a:avLst/>
          </a:prstGeom>
        </p:spPr>
        <p:txBody>
          <a:bodyPr/>
          <a:lstStyle/>
          <a:p>
            <a:r>
              <a:rPr b="1" dirty="0"/>
              <a:t>IMS at a glance…</a:t>
            </a:r>
          </a:p>
        </p:txBody>
      </p:sp>
      <p:sp>
        <p:nvSpPr>
          <p:cNvPr id="335" name="Straight Arrow Connector 10"/>
          <p:cNvSpPr/>
          <p:nvPr/>
        </p:nvSpPr>
        <p:spPr>
          <a:xfrm>
            <a:off x="6642404" y="2664998"/>
            <a:ext cx="271557" cy="1"/>
          </a:xfrm>
          <a:prstGeom prst="line">
            <a:avLst/>
          </a:prstGeom>
          <a:ln w="28575">
            <a:solidFill>
              <a:srgbClr val="FF0000"/>
            </a:solidFill>
            <a:miter/>
            <a:tailEnd type="triangle"/>
          </a:ln>
        </p:spPr>
        <p:txBody>
          <a:bodyPr lIns="45719" rIns="45719"/>
          <a:lstStyle/>
          <a:p>
            <a:endParaRPr/>
          </a:p>
        </p:txBody>
      </p:sp>
      <p:sp>
        <p:nvSpPr>
          <p:cNvPr id="336" name="Straight Arrow Connector 11"/>
          <p:cNvSpPr/>
          <p:nvPr/>
        </p:nvSpPr>
        <p:spPr>
          <a:xfrm>
            <a:off x="6591921" y="3293014"/>
            <a:ext cx="271557" cy="1"/>
          </a:xfrm>
          <a:prstGeom prst="line">
            <a:avLst/>
          </a:prstGeom>
          <a:ln w="28575">
            <a:solidFill>
              <a:srgbClr val="FF0000"/>
            </a:solidFill>
            <a:miter/>
            <a:tailEnd type="triangle"/>
          </a:ln>
        </p:spPr>
        <p:txBody>
          <a:bodyPr lIns="45719" rIns="45719"/>
          <a:lstStyle/>
          <a:p>
            <a:endParaRPr/>
          </a:p>
        </p:txBody>
      </p:sp>
      <p:sp>
        <p:nvSpPr>
          <p:cNvPr id="337" name="Straight Arrow Connector 12"/>
          <p:cNvSpPr/>
          <p:nvPr/>
        </p:nvSpPr>
        <p:spPr>
          <a:xfrm>
            <a:off x="6591921" y="3708089"/>
            <a:ext cx="271557" cy="1"/>
          </a:xfrm>
          <a:prstGeom prst="line">
            <a:avLst/>
          </a:prstGeom>
          <a:ln w="28575">
            <a:solidFill>
              <a:srgbClr val="FF0000"/>
            </a:solidFill>
            <a:miter/>
            <a:tailEnd type="triangle"/>
          </a:ln>
        </p:spPr>
        <p:txBody>
          <a:bodyPr lIns="45719" rIns="45719"/>
          <a:lstStyle/>
          <a:p>
            <a:endParaRPr/>
          </a:p>
        </p:txBody>
      </p:sp>
      <p:sp>
        <p:nvSpPr>
          <p:cNvPr id="338" name="Straight Arrow Connector 18"/>
          <p:cNvSpPr/>
          <p:nvPr/>
        </p:nvSpPr>
        <p:spPr>
          <a:xfrm>
            <a:off x="6591921" y="4177167"/>
            <a:ext cx="271557" cy="1"/>
          </a:xfrm>
          <a:prstGeom prst="line">
            <a:avLst/>
          </a:prstGeom>
          <a:ln w="28575">
            <a:solidFill>
              <a:srgbClr val="FF0000"/>
            </a:solidFill>
            <a:miter/>
            <a:tailEnd type="triangle"/>
          </a:ln>
        </p:spPr>
        <p:txBody>
          <a:bodyPr lIns="45719" rIns="45719"/>
          <a:lstStyle/>
          <a:p>
            <a:endParaRPr/>
          </a:p>
        </p:txBody>
      </p:sp>
      <p:sp>
        <p:nvSpPr>
          <p:cNvPr id="339" name="Straight Arrow Connector 19"/>
          <p:cNvSpPr/>
          <p:nvPr/>
        </p:nvSpPr>
        <p:spPr>
          <a:xfrm>
            <a:off x="6591921" y="4686356"/>
            <a:ext cx="271557" cy="1"/>
          </a:xfrm>
          <a:prstGeom prst="line">
            <a:avLst/>
          </a:prstGeom>
          <a:ln w="28575">
            <a:solidFill>
              <a:srgbClr val="FF0000"/>
            </a:solidFill>
            <a:miter/>
            <a:tailEnd type="triangle"/>
          </a:ln>
        </p:spPr>
        <p:txBody>
          <a:bodyPr lIns="45719" rIns="45719"/>
          <a:lstStyle/>
          <a:p>
            <a:endParaRPr/>
          </a:p>
        </p:txBody>
      </p:sp>
      <p:sp>
        <p:nvSpPr>
          <p:cNvPr id="340" name="Text Placeholder 3"/>
          <p:cNvSpPr txBox="1"/>
          <p:nvPr/>
        </p:nvSpPr>
        <p:spPr>
          <a:xfrm>
            <a:off x="3025951" y="1261438"/>
            <a:ext cx="1017672" cy="4470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74855">
              <a:lnSpc>
                <a:spcPct val="90000"/>
              </a:lnSpc>
              <a:spcBef>
                <a:spcPts val="200"/>
              </a:spcBef>
              <a:defRPr sz="2280">
                <a:latin typeface="+mj-lt"/>
                <a:ea typeface="+mj-ea"/>
                <a:cs typeface="+mj-cs"/>
                <a:sym typeface="Source Sans Pro Regular"/>
              </a:defRPr>
            </a:lvl1pPr>
          </a:lstStyle>
          <a:p>
            <a:r>
              <a:rPr sz="2400" b="1" dirty="0"/>
              <a:t>IMS IS</a:t>
            </a:r>
          </a:p>
        </p:txBody>
      </p:sp>
      <p:sp>
        <p:nvSpPr>
          <p:cNvPr id="341" name="Text Placeholder 5"/>
          <p:cNvSpPr txBox="1"/>
          <p:nvPr/>
        </p:nvSpPr>
        <p:spPr>
          <a:xfrm>
            <a:off x="8096916" y="1261438"/>
            <a:ext cx="1767796"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spcBef>
                <a:spcPts val="300"/>
              </a:spcBef>
              <a:defRPr sz="2400">
                <a:latin typeface="+mj-lt"/>
                <a:ea typeface="+mj-ea"/>
                <a:cs typeface="+mj-cs"/>
                <a:sym typeface="Source Sans Pro Regular"/>
              </a:defRPr>
            </a:lvl1pPr>
          </a:lstStyle>
          <a:p>
            <a:r>
              <a:rPr b="1" dirty="0"/>
              <a:t>IMS is NOT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346" name="Google Shape;300;p7"/>
          <p:cNvSpPr txBox="1">
            <a:spLocks noGrp="1"/>
          </p:cNvSpPr>
          <p:nvPr>
            <p:ph type="body" sz="half" idx="1"/>
          </p:nvPr>
        </p:nvSpPr>
        <p:spPr>
          <a:xfrm>
            <a:off x="587205" y="1774375"/>
            <a:ext cx="11347451" cy="1870076"/>
          </a:xfrm>
          <a:prstGeom prst="rect">
            <a:avLst/>
          </a:prstGeom>
        </p:spPr>
        <p:txBody>
          <a:bodyPr lIns="134999" tIns="134999" rIns="134999" bIns="134999"/>
          <a:lstStyle>
            <a:lvl1pPr>
              <a:defRPr sz="3600"/>
            </a:lvl1pPr>
          </a:lstStyle>
          <a:p>
            <a:r>
              <a:rPr b="1" dirty="0"/>
              <a:t>2. IMS Organizational </a:t>
            </a:r>
            <a:br>
              <a:rPr lang="hu-HU" b="1" dirty="0"/>
            </a:br>
            <a:r>
              <a:rPr b="1" dirty="0"/>
              <a:t>Structure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grpSp>
        <p:nvGrpSpPr>
          <p:cNvPr id="351" name="Picture 24"/>
          <p:cNvGrpSpPr/>
          <p:nvPr/>
        </p:nvGrpSpPr>
        <p:grpSpPr>
          <a:xfrm>
            <a:off x="2319727" y="1179762"/>
            <a:ext cx="7634507" cy="4323876"/>
            <a:chOff x="0" y="0"/>
            <a:chExt cx="7634506" cy="4323875"/>
          </a:xfrm>
        </p:grpSpPr>
        <p:sp>
          <p:nvSpPr>
            <p:cNvPr id="349" name="Rectangle"/>
            <p:cNvSpPr/>
            <p:nvPr/>
          </p:nvSpPr>
          <p:spPr>
            <a:xfrm>
              <a:off x="0" y="0"/>
              <a:ext cx="7634507" cy="4323876"/>
            </a:xfrm>
            <a:prstGeom prst="rect">
              <a:avLst/>
            </a:prstGeom>
            <a:solidFill>
              <a:srgbClr val="E7E6E6"/>
            </a:solidFill>
            <a:ln w="12700" cap="flat">
              <a:noFill/>
              <a:miter lim="400000"/>
            </a:ln>
            <a:effectLst/>
          </p:spPr>
          <p:txBody>
            <a:bodyPr wrap="square" lIns="45719" tIns="45719" rIns="45719" bIns="45719" numCol="1" anchor="ctr">
              <a:noAutofit/>
            </a:bodyPr>
            <a:lstStyle/>
            <a:p>
              <a:endParaRPr/>
            </a:p>
          </p:txBody>
        </p:sp>
        <p:pic>
          <p:nvPicPr>
            <p:cNvPr id="350" name="image14.png" descr="image14.png"/>
            <p:cNvPicPr>
              <a:picLocks noChangeAspect="1"/>
            </p:cNvPicPr>
            <p:nvPr/>
          </p:nvPicPr>
          <p:blipFill>
            <a:blip r:embed="rId2"/>
            <a:srcRect r="4783"/>
            <a:stretch>
              <a:fillRect/>
            </a:stretch>
          </p:blipFill>
          <p:spPr>
            <a:xfrm>
              <a:off x="0" y="0"/>
              <a:ext cx="7634507" cy="4323876"/>
            </a:xfrm>
            <a:prstGeom prst="rect">
              <a:avLst/>
            </a:prstGeom>
            <a:ln w="12700" cap="flat">
              <a:noFill/>
              <a:miter lim="400000"/>
            </a:ln>
            <a:effectLst/>
          </p:spPr>
        </p:pic>
      </p:grpSp>
      <p:sp>
        <p:nvSpPr>
          <p:cNvPr id="352" name="TextBox 4"/>
          <p:cNvSpPr txBox="1"/>
          <p:nvPr/>
        </p:nvSpPr>
        <p:spPr>
          <a:xfrm>
            <a:off x="3006966" y="1032673"/>
            <a:ext cx="451985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300">
                <a:solidFill>
                  <a:srgbClr val="002060"/>
                </a:solidFill>
                <a:latin typeface="+mj-lt"/>
                <a:ea typeface="+mj-ea"/>
                <a:cs typeface="+mj-cs"/>
                <a:sym typeface="Source Sans Pro Regular"/>
              </a:defRPr>
            </a:lvl1pPr>
          </a:lstStyle>
          <a:p>
            <a:r>
              <a:t> </a:t>
            </a:r>
          </a:p>
        </p:txBody>
      </p:sp>
      <p:sp>
        <p:nvSpPr>
          <p:cNvPr id="353" name="TextBox 7"/>
          <p:cNvSpPr txBox="1"/>
          <p:nvPr/>
        </p:nvSpPr>
        <p:spPr>
          <a:xfrm>
            <a:off x="3875365" y="3290499"/>
            <a:ext cx="451985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300">
                <a:latin typeface="+mj-lt"/>
                <a:ea typeface="+mj-ea"/>
                <a:cs typeface="+mj-cs"/>
                <a:sym typeface="Source Sans Pro Regular"/>
              </a:defRPr>
            </a:lvl1pPr>
          </a:lstStyle>
          <a:p>
            <a:r>
              <a:t> </a:t>
            </a:r>
          </a:p>
        </p:txBody>
      </p:sp>
      <p:sp>
        <p:nvSpPr>
          <p:cNvPr id="354" name="TextBox 9"/>
          <p:cNvSpPr txBox="1"/>
          <p:nvPr/>
        </p:nvSpPr>
        <p:spPr>
          <a:xfrm>
            <a:off x="2213760" y="5592579"/>
            <a:ext cx="776406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600">
                <a:latin typeface="+mj-lt"/>
                <a:ea typeface="+mj-ea"/>
                <a:cs typeface="+mj-cs"/>
                <a:sym typeface="Source Sans Pro Regular"/>
              </a:defRPr>
            </a:pPr>
            <a:r>
              <a:rPr dirty="0"/>
              <a:t>This is a standard IMS organizational structure. It is scalable to accommodate the size and scale of the emergency and can be modified for country-specific needs.​</a:t>
            </a:r>
          </a:p>
        </p:txBody>
      </p:sp>
      <p:sp>
        <p:nvSpPr>
          <p:cNvPr id="355" name="Title 8"/>
          <p:cNvSpPr txBox="1">
            <a:spLocks noGrp="1"/>
          </p:cNvSpPr>
          <p:nvPr>
            <p:ph type="title" idx="4294967295"/>
          </p:nvPr>
        </p:nvSpPr>
        <p:spPr>
          <a:xfrm>
            <a:off x="140338" y="-20445"/>
            <a:ext cx="8031164" cy="646114"/>
          </a:xfrm>
          <a:prstGeom prst="rect">
            <a:avLst/>
          </a:prstGeom>
        </p:spPr>
        <p:txBody>
          <a:bodyPr/>
          <a:lstStyle/>
          <a:p>
            <a:r>
              <a:rPr b="1" dirty="0"/>
              <a:t>IMS standard operational structure</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
        <p:nvSpPr>
          <p:cNvPr id="358" name="Espace réservé du contenu 2"/>
          <p:cNvSpPr txBox="1">
            <a:spLocks noGrp="1"/>
          </p:cNvSpPr>
          <p:nvPr>
            <p:ph type="body" idx="1"/>
          </p:nvPr>
        </p:nvSpPr>
        <p:spPr>
          <a:xfrm>
            <a:off x="4354310" y="1373828"/>
            <a:ext cx="7529514" cy="4915728"/>
          </a:xfrm>
          <a:prstGeom prst="rect">
            <a:avLst/>
          </a:prstGeom>
        </p:spPr>
        <p:txBody>
          <a:bodyPr/>
          <a:lstStyle/>
          <a:p>
            <a:pPr marL="0" indent="0">
              <a:buSzTx/>
              <a:buNone/>
              <a:defRPr sz="2400">
                <a:solidFill>
                  <a:srgbClr val="C00000"/>
                </a:solidFill>
              </a:defRPr>
            </a:pPr>
            <a:endParaRPr b="1" dirty="0"/>
          </a:p>
          <a:p>
            <a:pPr marL="0" indent="0">
              <a:buSzTx/>
              <a:buNone/>
              <a:defRPr sz="2400">
                <a:solidFill>
                  <a:srgbClr val="C00000"/>
                </a:solidFill>
              </a:defRPr>
            </a:pPr>
            <a:r>
              <a:rPr b="1" dirty="0"/>
              <a:t>Note to facilitators:</a:t>
            </a:r>
            <a:endParaRPr b="1" i="1" dirty="0"/>
          </a:p>
          <a:p>
            <a:pPr marL="0" indent="0">
              <a:buSzTx/>
              <a:buNone/>
              <a:defRPr sz="2400">
                <a:solidFill>
                  <a:srgbClr val="C00000"/>
                </a:solidFill>
              </a:defRPr>
            </a:pPr>
            <a:endParaRPr b="1" i="1" dirty="0"/>
          </a:p>
          <a:p>
            <a:pPr marL="0" indent="0">
              <a:buSzTx/>
              <a:buNone/>
              <a:defRPr sz="2400">
                <a:solidFill>
                  <a:srgbClr val="C00000"/>
                </a:solidFill>
              </a:defRPr>
            </a:pPr>
            <a:r>
              <a:rPr dirty="0"/>
              <a:t>Please add here YOUR country</a:t>
            </a:r>
            <a:r>
              <a:rPr lang="fr-FR" dirty="0"/>
              <a:t>’s</a:t>
            </a:r>
            <a:r>
              <a:rPr dirty="0"/>
              <a:t> IMS structure.</a:t>
            </a:r>
          </a:p>
        </p:txBody>
      </p:sp>
      <p:sp>
        <p:nvSpPr>
          <p:cNvPr id="359" name="Title 6"/>
          <p:cNvSpPr txBox="1"/>
          <p:nvPr/>
        </p:nvSpPr>
        <p:spPr>
          <a:xfrm>
            <a:off x="401654" y="432942"/>
            <a:ext cx="3553708"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ctr">
            <a:spAutoFit/>
          </a:bodyPr>
          <a:lstStyle/>
          <a:p>
            <a:pPr defTabSz="914400">
              <a:defRPr sz="3200">
                <a:solidFill>
                  <a:srgbClr val="FF0000"/>
                </a:solidFill>
                <a:latin typeface="Source Sans Pro Bold"/>
                <a:ea typeface="Source Sans Pro Bold"/>
                <a:cs typeface="Source Sans Pro Bold"/>
                <a:sym typeface="Source Sans Pro Bold"/>
              </a:defRPr>
            </a:pPr>
            <a:r>
              <a:rPr b="1" dirty="0">
                <a:solidFill>
                  <a:srgbClr val="000000"/>
                </a:solidFill>
                <a:highlight>
                  <a:srgbClr val="FFFF00"/>
                </a:highlight>
              </a:rPr>
              <a:t>Country</a:t>
            </a:r>
            <a:r>
              <a:rPr lang="fr-FR" b="1" dirty="0">
                <a:solidFill>
                  <a:srgbClr val="000000"/>
                </a:solidFill>
                <a:highlight>
                  <a:srgbClr val="FFFF00"/>
                </a:highlight>
              </a:rPr>
              <a:t>’s</a:t>
            </a:r>
            <a:r>
              <a:rPr lang="hu-HU" b="1" dirty="0">
                <a:solidFill>
                  <a:srgbClr val="002060"/>
                </a:solidFill>
                <a:highlight>
                  <a:srgbClr val="FFFF00"/>
                </a:highlight>
              </a:rPr>
              <a:t> </a:t>
            </a:r>
            <a:r>
              <a:rPr b="1" dirty="0">
                <a:solidFill>
                  <a:srgbClr val="FFFFFF"/>
                </a:solidFill>
              </a:rPr>
              <a:t>IMS Organizational Structure</a:t>
            </a:r>
          </a:p>
        </p:txBody>
      </p:sp>
      <p:sp>
        <p:nvSpPr>
          <p:cNvPr id="361" name="Rounded Rectangle 6"/>
          <p:cNvSpPr/>
          <p:nvPr/>
        </p:nvSpPr>
        <p:spPr>
          <a:xfrm rot="10800000" flipH="1">
            <a:off x="401655" y="2002602"/>
            <a:ext cx="2446349" cy="93698"/>
          </a:xfrm>
          <a:prstGeom prst="roundRect">
            <a:avLst>
              <a:gd name="adj" fmla="val 38426"/>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
        <p:nvSpPr>
          <p:cNvPr id="364" name="Google Shape;300;p7"/>
          <p:cNvSpPr txBox="1">
            <a:spLocks noGrp="1"/>
          </p:cNvSpPr>
          <p:nvPr>
            <p:ph type="body" sz="half" idx="1"/>
          </p:nvPr>
        </p:nvSpPr>
        <p:spPr>
          <a:xfrm>
            <a:off x="616701" y="1784207"/>
            <a:ext cx="11347451" cy="1870076"/>
          </a:xfrm>
          <a:prstGeom prst="rect">
            <a:avLst/>
          </a:prstGeom>
        </p:spPr>
        <p:txBody>
          <a:bodyPr lIns="134999" tIns="134999" rIns="134999" bIns="134999"/>
          <a:lstStyle>
            <a:lvl1pPr>
              <a:defRPr sz="3600"/>
            </a:lvl1pPr>
          </a:lstStyle>
          <a:p>
            <a:r>
              <a:rPr b="1" dirty="0"/>
              <a:t>3. Incident </a:t>
            </a:r>
            <a:br>
              <a:rPr lang="hu-HU" b="1" dirty="0"/>
            </a:br>
            <a:r>
              <a:rPr b="1" dirty="0"/>
              <a:t>Manager Role</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
        <p:nvSpPr>
          <p:cNvPr id="367" name="Title 4"/>
          <p:cNvSpPr txBox="1">
            <a:spLocks noGrp="1"/>
          </p:cNvSpPr>
          <p:nvPr>
            <p:ph type="title"/>
          </p:nvPr>
        </p:nvSpPr>
        <p:spPr>
          <a:xfrm>
            <a:off x="399868" y="15264"/>
            <a:ext cx="3083916" cy="1932377"/>
          </a:xfrm>
          <a:prstGeom prst="rect">
            <a:avLst/>
          </a:prstGeom>
        </p:spPr>
        <p:txBody>
          <a:bodyPr/>
          <a:lstStyle/>
          <a:p>
            <a:r>
              <a:rPr b="1" dirty="0"/>
              <a:t>What is the Incident Manager role?</a:t>
            </a:r>
          </a:p>
        </p:txBody>
      </p:sp>
      <p:sp>
        <p:nvSpPr>
          <p:cNvPr id="368" name="Content Placeholder 2"/>
          <p:cNvSpPr txBox="1">
            <a:spLocks noGrp="1"/>
          </p:cNvSpPr>
          <p:nvPr>
            <p:ph type="body" idx="1"/>
          </p:nvPr>
        </p:nvSpPr>
        <p:spPr>
          <a:xfrm>
            <a:off x="4252547" y="1407176"/>
            <a:ext cx="7529514" cy="4688882"/>
          </a:xfrm>
          <a:prstGeom prst="rect">
            <a:avLst/>
          </a:prstGeom>
        </p:spPr>
        <p:txBody>
          <a:bodyPr/>
          <a:lstStyle/>
          <a:p>
            <a:pPr marL="0" indent="0">
              <a:buSzTx/>
              <a:buNone/>
              <a:defRPr sz="2400"/>
            </a:pPr>
            <a:r>
              <a:rPr b="1" dirty="0">
                <a:solidFill>
                  <a:srgbClr val="C00000"/>
                </a:solidFill>
              </a:rPr>
              <a:t>The Incident Manager:</a:t>
            </a:r>
          </a:p>
          <a:p>
            <a:pPr marL="0" indent="0">
              <a:buSzTx/>
              <a:buNone/>
              <a:defRPr sz="2400"/>
            </a:pPr>
            <a:endParaRPr dirty="0"/>
          </a:p>
          <a:p>
            <a:pPr marL="254000" indent="-254000">
              <a:buClr>
                <a:srgbClr val="C00000"/>
              </a:buClr>
              <a:defRPr sz="2400"/>
            </a:pPr>
            <a:r>
              <a:rPr dirty="0"/>
              <a:t>Serves as the operational manager of the emergency response</a:t>
            </a:r>
          </a:p>
          <a:p>
            <a:pPr marL="254000" indent="-254000">
              <a:buClr>
                <a:srgbClr val="C00000"/>
              </a:buClr>
              <a:defRPr sz="2400"/>
            </a:pPr>
            <a:r>
              <a:rPr dirty="0"/>
              <a:t>Supervises all functional area leads ensuring the fulfilment of all critical functions under the IMS</a:t>
            </a:r>
          </a:p>
          <a:p>
            <a:pPr marL="254000" indent="-254000">
              <a:buClr>
                <a:srgbClr val="C00000"/>
              </a:buClr>
              <a:defRPr sz="2400"/>
            </a:pPr>
            <a:r>
              <a:rPr dirty="0"/>
              <a:t>Responsible for delegating responsibilities to other critical functions and retains direct responsibility for any functions that are not delegated.</a:t>
            </a:r>
          </a:p>
        </p:txBody>
      </p:sp>
      <p:sp>
        <p:nvSpPr>
          <p:cNvPr id="369" name="Rounded Rectangle 3"/>
          <p:cNvSpPr/>
          <p:nvPr/>
        </p:nvSpPr>
        <p:spPr>
          <a:xfrm flipV="1">
            <a:off x="388936" y="1700808"/>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16</a:t>
            </a:fld>
            <a:endParaRPr/>
          </a:p>
        </p:txBody>
      </p:sp>
      <p:sp>
        <p:nvSpPr>
          <p:cNvPr id="375" name="Google Shape;300;p7"/>
          <p:cNvSpPr txBox="1">
            <a:spLocks noGrp="1"/>
          </p:cNvSpPr>
          <p:nvPr>
            <p:ph type="body" sz="quarter" idx="1"/>
          </p:nvPr>
        </p:nvSpPr>
        <p:spPr>
          <a:xfrm>
            <a:off x="2727459" y="1452383"/>
            <a:ext cx="6737082" cy="1870076"/>
          </a:xfrm>
          <a:prstGeom prst="rect">
            <a:avLst/>
          </a:prstGeom>
        </p:spPr>
        <p:txBody>
          <a:bodyPr lIns="134999" tIns="134999" rIns="134999" bIns="134999"/>
          <a:lstStyle>
            <a:lvl1pPr defTabSz="280642">
              <a:spcBef>
                <a:spcPts val="200"/>
              </a:spcBef>
              <a:defRPr sz="3492"/>
            </a:lvl1pPr>
          </a:lstStyle>
          <a:p>
            <a:r>
              <a:rPr b="1" dirty="0"/>
              <a:t>4. Public Health </a:t>
            </a:r>
            <a:br>
              <a:rPr lang="hu-HU" b="1" dirty="0"/>
            </a:br>
            <a:r>
              <a:rPr b="1" dirty="0"/>
              <a:t>Emergency Operations </a:t>
            </a:r>
            <a:br>
              <a:rPr lang="hu-HU" b="1" dirty="0"/>
            </a:br>
            <a:r>
              <a:rPr b="1" dirty="0"/>
              <a:t>Centers (PHEOC)</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17</a:t>
            </a:fld>
            <a:endParaRPr/>
          </a:p>
        </p:txBody>
      </p:sp>
      <p:sp>
        <p:nvSpPr>
          <p:cNvPr id="378" name="Title 11"/>
          <p:cNvSpPr txBox="1">
            <a:spLocks noGrp="1"/>
          </p:cNvSpPr>
          <p:nvPr>
            <p:ph type="title" idx="4294967295"/>
          </p:nvPr>
        </p:nvSpPr>
        <p:spPr>
          <a:xfrm>
            <a:off x="263351" y="28145"/>
            <a:ext cx="3571876" cy="646114"/>
          </a:xfrm>
          <a:prstGeom prst="rect">
            <a:avLst/>
          </a:prstGeom>
        </p:spPr>
        <p:txBody>
          <a:bodyPr/>
          <a:lstStyle/>
          <a:p>
            <a:r>
              <a:rPr b="1" dirty="0"/>
              <a:t>EOC and PHEOC</a:t>
            </a:r>
          </a:p>
        </p:txBody>
      </p:sp>
      <p:sp>
        <p:nvSpPr>
          <p:cNvPr id="379" name="Content Placeholder 12"/>
          <p:cNvSpPr txBox="1">
            <a:spLocks noGrp="1"/>
          </p:cNvSpPr>
          <p:nvPr>
            <p:ph type="body" idx="1"/>
          </p:nvPr>
        </p:nvSpPr>
        <p:spPr>
          <a:xfrm>
            <a:off x="1688767" y="1247000"/>
            <a:ext cx="8912327" cy="4654072"/>
          </a:xfrm>
          <a:prstGeom prst="rect">
            <a:avLst/>
          </a:prstGeom>
        </p:spPr>
        <p:txBody>
          <a:bodyPr/>
          <a:lstStyle/>
          <a:p>
            <a:pPr marL="285750" indent="-285750">
              <a:defRPr sz="2400"/>
            </a:pPr>
            <a:r>
              <a:rPr dirty="0"/>
              <a:t>An Emergency Operations Centre (EOC) is a place within which, in the context of an emergency, personnel responsible for planning, coordinating, organizing, acquiring and allocating resources and providing direction and control can focus these activities on responding to the emergency. It provides strategic policy, logistical and operational support to site-level responders and response agencies.</a:t>
            </a:r>
          </a:p>
          <a:p>
            <a:pPr marL="285750" indent="-285750">
              <a:defRPr sz="2400"/>
            </a:pPr>
            <a:r>
              <a:rPr dirty="0"/>
              <a:t>A Public Health Emergency Operations Centre (PHEOC), is an EOC specialized in the command, control and coordination requirements of responding to emergencies involving health consequences and threats to public health.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18</a:t>
            </a:fld>
            <a:endParaRPr/>
          </a:p>
        </p:txBody>
      </p:sp>
      <p:sp>
        <p:nvSpPr>
          <p:cNvPr id="384" name="Title 11"/>
          <p:cNvSpPr txBox="1">
            <a:spLocks noGrp="1"/>
          </p:cNvSpPr>
          <p:nvPr>
            <p:ph type="title" idx="4294967295"/>
          </p:nvPr>
        </p:nvSpPr>
        <p:spPr>
          <a:xfrm>
            <a:off x="263351" y="30570"/>
            <a:ext cx="3571876" cy="646114"/>
          </a:xfrm>
          <a:prstGeom prst="rect">
            <a:avLst/>
          </a:prstGeom>
        </p:spPr>
        <p:txBody>
          <a:bodyPr/>
          <a:lstStyle/>
          <a:p>
            <a:r>
              <a:rPr b="1" dirty="0"/>
              <a:t>What is a PHEOC?</a:t>
            </a:r>
          </a:p>
        </p:txBody>
      </p:sp>
      <p:sp>
        <p:nvSpPr>
          <p:cNvPr id="385" name="Content Placeholder 12"/>
          <p:cNvSpPr txBox="1">
            <a:spLocks noGrp="1"/>
          </p:cNvSpPr>
          <p:nvPr>
            <p:ph type="body" idx="1"/>
          </p:nvPr>
        </p:nvSpPr>
        <p:spPr>
          <a:xfrm>
            <a:off x="1101212" y="1263276"/>
            <a:ext cx="10379587" cy="4654072"/>
          </a:xfrm>
          <a:prstGeom prst="rect">
            <a:avLst/>
          </a:prstGeom>
        </p:spPr>
        <p:txBody>
          <a:bodyPr/>
          <a:lstStyle/>
          <a:p>
            <a:pPr marL="0" indent="0">
              <a:buSzTx/>
              <a:buNone/>
              <a:defRPr sz="2400"/>
            </a:pPr>
            <a:endParaRPr dirty="0"/>
          </a:p>
          <a:p>
            <a:pPr marL="0" indent="0">
              <a:buSzTx/>
              <a:buNone/>
              <a:defRPr sz="2400"/>
            </a:pPr>
            <a:r>
              <a:rPr b="1" dirty="0">
                <a:solidFill>
                  <a:srgbClr val="C00000"/>
                </a:solidFill>
              </a:rPr>
              <a:t>PHEOCs provide a space for designated public health emergency management personnel to apply IMS principles and minimize impacts of emergencies including:</a:t>
            </a:r>
          </a:p>
          <a:p>
            <a:pPr marL="612000" lvl="2" indent="-360000">
              <a:spcBef>
                <a:spcPts val="100"/>
              </a:spcBef>
              <a:buClr>
                <a:srgbClr val="C00000"/>
              </a:buClr>
              <a:defRPr sz="2400"/>
            </a:pPr>
            <a:r>
              <a:rPr dirty="0"/>
              <a:t>Health impacts</a:t>
            </a:r>
          </a:p>
          <a:p>
            <a:pPr marL="612000" lvl="2" indent="-360000">
              <a:spcBef>
                <a:spcPts val="100"/>
              </a:spcBef>
              <a:buClr>
                <a:srgbClr val="C00000"/>
              </a:buClr>
              <a:defRPr sz="2400"/>
            </a:pPr>
            <a:r>
              <a:rPr dirty="0"/>
              <a:t>Social impacts</a:t>
            </a:r>
          </a:p>
          <a:p>
            <a:pPr marL="612000" lvl="2" indent="-360000">
              <a:spcBef>
                <a:spcPts val="100"/>
              </a:spcBef>
              <a:buClr>
                <a:srgbClr val="C00000"/>
              </a:buClr>
              <a:defRPr sz="2400"/>
            </a:pPr>
            <a:r>
              <a:rPr dirty="0"/>
              <a:t>Economic impacts</a:t>
            </a:r>
          </a:p>
          <a:p>
            <a:pPr marL="612000" lvl="2" indent="-360000">
              <a:spcBef>
                <a:spcPts val="100"/>
              </a:spcBef>
              <a:buClr>
                <a:srgbClr val="C00000"/>
              </a:buClr>
              <a:defRPr sz="2400"/>
            </a:pPr>
            <a:r>
              <a:rPr dirty="0"/>
              <a:t>Environmental impacts</a:t>
            </a:r>
          </a:p>
        </p:txBody>
      </p:sp>
      <p:pic>
        <p:nvPicPr>
          <p:cNvPr id="386" name="Picture 14" descr="Picture 14"/>
          <p:cNvPicPr>
            <a:picLocks noChangeAspect="1"/>
          </p:cNvPicPr>
          <p:nvPr/>
        </p:nvPicPr>
        <p:blipFill>
          <a:blip r:embed="rId2"/>
          <a:stretch>
            <a:fillRect/>
          </a:stretch>
        </p:blipFill>
        <p:spPr>
          <a:xfrm>
            <a:off x="6439005" y="3431869"/>
            <a:ext cx="4137351" cy="2525669"/>
          </a:xfrm>
          <a:prstGeom prst="rect">
            <a:avLst/>
          </a:prstGeom>
          <a:ln w="12700">
            <a:miter lim="400000"/>
          </a:ln>
        </p:spPr>
      </p:pic>
      <p:sp>
        <p:nvSpPr>
          <p:cNvPr id="387" name="TextBox 1"/>
          <p:cNvSpPr txBox="1"/>
          <p:nvPr/>
        </p:nvSpPr>
        <p:spPr>
          <a:xfrm>
            <a:off x="1124155" y="4532858"/>
            <a:ext cx="4410407" cy="707886"/>
          </a:xfrm>
          <a:prstGeom prst="rect">
            <a:avLst/>
          </a:prstGeom>
          <a:solidFill>
            <a:srgbClr val="DEEBF7"/>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latin typeface="+mj-lt"/>
                <a:ea typeface="+mj-ea"/>
                <a:cs typeface="+mj-cs"/>
                <a:sym typeface="Source Sans Pro Regular"/>
              </a:defRPr>
            </a:lvl1pPr>
          </a:lstStyle>
          <a:p>
            <a:r>
              <a:rPr sz="2000" dirty="0"/>
              <a:t>A Public Health Emergency</a:t>
            </a:r>
            <a:r>
              <a:rPr lang="hu-HU" sz="2000" dirty="0"/>
              <a:t> Operations Center </a:t>
            </a:r>
            <a:r>
              <a:rPr lang="hu-HU" sz="2000" dirty="0" err="1"/>
              <a:t>can</a:t>
            </a:r>
            <a:r>
              <a:rPr lang="hu-HU" sz="2000" dirty="0"/>
              <a:t> be physical or virtual space.</a:t>
            </a:r>
            <a:endParaRPr sz="2000"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19</a:t>
            </a:fld>
            <a:endParaRPr/>
          </a:p>
        </p:txBody>
      </p:sp>
      <p:grpSp>
        <p:nvGrpSpPr>
          <p:cNvPr id="405" name="Content Placeholder 8"/>
          <p:cNvGrpSpPr/>
          <p:nvPr/>
        </p:nvGrpSpPr>
        <p:grpSpPr>
          <a:xfrm>
            <a:off x="2071333" y="4553586"/>
            <a:ext cx="8334463" cy="1674621"/>
            <a:chOff x="-710203" y="-2"/>
            <a:chExt cx="8334462" cy="1674620"/>
          </a:xfrm>
        </p:grpSpPr>
        <p:grpSp>
          <p:nvGrpSpPr>
            <p:cNvPr id="392" name="Group"/>
            <p:cNvGrpSpPr/>
            <p:nvPr/>
          </p:nvGrpSpPr>
          <p:grpSpPr>
            <a:xfrm>
              <a:off x="-710203" y="-2"/>
              <a:ext cx="1664788" cy="1664788"/>
              <a:chOff x="-710203" y="-2"/>
              <a:chExt cx="1664787" cy="1664787"/>
            </a:xfrm>
          </p:grpSpPr>
          <p:sp>
            <p:nvSpPr>
              <p:cNvPr id="390" name="Circle"/>
              <p:cNvSpPr/>
              <p:nvPr/>
            </p:nvSpPr>
            <p:spPr>
              <a:xfrm>
                <a:off x="-710203" y="-2"/>
                <a:ext cx="1664787" cy="1664787"/>
              </a:xfrm>
              <a:prstGeom prst="ellipse">
                <a:avLst/>
              </a:prstGeom>
              <a:solidFill>
                <a:schemeClr val="accent2"/>
              </a:solidFill>
              <a:ln w="12700" cap="flat">
                <a:solidFill>
                  <a:srgbClr val="FFFFFF"/>
                </a:solidFill>
                <a:prstDash val="solid"/>
                <a:miter lim="800000"/>
              </a:ln>
              <a:effectLst/>
            </p:spPr>
            <p:txBody>
              <a:bodyPr wrap="square" lIns="45719" tIns="45719" rIns="45719" bIns="45719" numCol="1" anchor="ctr">
                <a:noAutofit/>
              </a:bodyPr>
              <a:lstStyle/>
              <a:p>
                <a:pPr algn="ctr" defTabSz="666750">
                  <a:lnSpc>
                    <a:spcPct val="90000"/>
                  </a:lnSpc>
                  <a:spcBef>
                    <a:spcPts val="1300"/>
                  </a:spcBef>
                  <a:defRPr sz="3200">
                    <a:solidFill>
                      <a:srgbClr val="FFFFFF"/>
                    </a:solidFill>
                  </a:defRPr>
                </a:pPr>
                <a:endParaRPr/>
              </a:p>
            </p:txBody>
          </p:sp>
          <p:sp>
            <p:nvSpPr>
              <p:cNvPr id="391" name="Plans &amp; Procedures"/>
              <p:cNvSpPr txBox="1"/>
              <p:nvPr/>
            </p:nvSpPr>
            <p:spPr>
              <a:xfrm>
                <a:off x="-511275" y="619485"/>
                <a:ext cx="1251186" cy="4431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lvl1pPr algn="ctr" defTabSz="666750">
                  <a:lnSpc>
                    <a:spcPct val="90000"/>
                  </a:lnSpc>
                  <a:spcBef>
                    <a:spcPts val="600"/>
                  </a:spcBef>
                  <a:defRPr sz="1500">
                    <a:solidFill>
                      <a:srgbClr val="FFFFFF"/>
                    </a:solidFill>
                  </a:defRPr>
                </a:lvl1pPr>
              </a:lstStyle>
              <a:p>
                <a:r>
                  <a:rPr sz="1600">
                    <a:latin typeface="+mj-lt"/>
                  </a:rPr>
                  <a:t>Plans &amp; Procedures</a:t>
                </a:r>
              </a:p>
            </p:txBody>
          </p:sp>
        </p:grpSp>
        <p:grpSp>
          <p:nvGrpSpPr>
            <p:cNvPr id="395" name="Group"/>
            <p:cNvGrpSpPr/>
            <p:nvPr/>
          </p:nvGrpSpPr>
          <p:grpSpPr>
            <a:xfrm>
              <a:off x="962130" y="-2"/>
              <a:ext cx="1664788" cy="1664788"/>
              <a:chOff x="-503726" y="-2"/>
              <a:chExt cx="1664787" cy="1664787"/>
            </a:xfrm>
          </p:grpSpPr>
          <p:sp>
            <p:nvSpPr>
              <p:cNvPr id="393" name="Circle"/>
              <p:cNvSpPr/>
              <p:nvPr/>
            </p:nvSpPr>
            <p:spPr>
              <a:xfrm>
                <a:off x="-503726" y="-2"/>
                <a:ext cx="1664787" cy="1664787"/>
              </a:xfrm>
              <a:prstGeom prst="ellipse">
                <a:avLst/>
              </a:prstGeom>
              <a:solidFill>
                <a:schemeClr val="accent3"/>
              </a:solidFill>
              <a:ln w="12700" cap="flat">
                <a:solidFill>
                  <a:srgbClr val="FFFFFF"/>
                </a:solidFill>
                <a:prstDash val="solid"/>
                <a:miter lim="800000"/>
              </a:ln>
              <a:effectLst/>
            </p:spPr>
            <p:txBody>
              <a:bodyPr wrap="square" lIns="45719" tIns="45719" rIns="45719" bIns="45719" numCol="1" anchor="ctr">
                <a:noAutofit/>
              </a:bodyPr>
              <a:lstStyle/>
              <a:p>
                <a:pPr algn="ctr" defTabSz="666750">
                  <a:lnSpc>
                    <a:spcPct val="90000"/>
                  </a:lnSpc>
                  <a:spcBef>
                    <a:spcPts val="1300"/>
                  </a:spcBef>
                  <a:defRPr sz="3200">
                    <a:solidFill>
                      <a:srgbClr val="FFFFFF"/>
                    </a:solidFill>
                  </a:defRPr>
                </a:pPr>
                <a:endParaRPr/>
              </a:p>
            </p:txBody>
          </p:sp>
          <p:sp>
            <p:nvSpPr>
              <p:cNvPr id="394" name="Physical Infrastructure"/>
              <p:cNvSpPr txBox="1"/>
              <p:nvPr/>
            </p:nvSpPr>
            <p:spPr>
              <a:xfrm>
                <a:off x="-304797" y="619485"/>
                <a:ext cx="1251186" cy="4431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lvl1pPr algn="ctr" defTabSz="666750">
                  <a:lnSpc>
                    <a:spcPct val="90000"/>
                  </a:lnSpc>
                  <a:spcBef>
                    <a:spcPts val="600"/>
                  </a:spcBef>
                  <a:defRPr sz="1500">
                    <a:solidFill>
                      <a:srgbClr val="FFFFFF"/>
                    </a:solidFill>
                  </a:defRPr>
                </a:lvl1pPr>
              </a:lstStyle>
              <a:p>
                <a:r>
                  <a:rPr sz="1600" dirty="0">
                    <a:latin typeface="+mj-lt"/>
                  </a:rPr>
                  <a:t>Physical Infrastructure</a:t>
                </a:r>
              </a:p>
            </p:txBody>
          </p:sp>
        </p:grpSp>
        <p:grpSp>
          <p:nvGrpSpPr>
            <p:cNvPr id="398" name="Group"/>
            <p:cNvGrpSpPr/>
            <p:nvPr/>
          </p:nvGrpSpPr>
          <p:grpSpPr>
            <a:xfrm>
              <a:off x="2634467" y="-2"/>
              <a:ext cx="1664788" cy="1664788"/>
              <a:chOff x="-297247" y="-2"/>
              <a:chExt cx="1664787" cy="1664787"/>
            </a:xfrm>
          </p:grpSpPr>
          <p:sp>
            <p:nvSpPr>
              <p:cNvPr id="396" name="Circle"/>
              <p:cNvSpPr/>
              <p:nvPr/>
            </p:nvSpPr>
            <p:spPr>
              <a:xfrm>
                <a:off x="-297247" y="-2"/>
                <a:ext cx="1664787" cy="1664787"/>
              </a:xfrm>
              <a:prstGeom prst="ellipse">
                <a:avLst/>
              </a:prstGeom>
              <a:solidFill>
                <a:schemeClr val="accent4"/>
              </a:solidFill>
              <a:ln w="12700" cap="flat">
                <a:solidFill>
                  <a:srgbClr val="FFFFFF"/>
                </a:solidFill>
                <a:prstDash val="solid"/>
                <a:miter lim="800000"/>
              </a:ln>
              <a:effectLst/>
            </p:spPr>
            <p:txBody>
              <a:bodyPr wrap="square" lIns="45719" tIns="45719" rIns="45719" bIns="45719" numCol="1" anchor="ctr">
                <a:noAutofit/>
              </a:bodyPr>
              <a:lstStyle/>
              <a:p>
                <a:pPr algn="ctr" defTabSz="666750">
                  <a:lnSpc>
                    <a:spcPct val="90000"/>
                  </a:lnSpc>
                  <a:spcBef>
                    <a:spcPts val="1300"/>
                  </a:spcBef>
                  <a:defRPr sz="3200">
                    <a:solidFill>
                      <a:srgbClr val="FFFFFF"/>
                    </a:solidFill>
                  </a:defRPr>
                </a:pPr>
                <a:endParaRPr/>
              </a:p>
            </p:txBody>
          </p:sp>
          <p:sp>
            <p:nvSpPr>
              <p:cNvPr id="397" name="Information &amp; communication technology infrastructure"/>
              <p:cNvSpPr txBox="1"/>
              <p:nvPr/>
            </p:nvSpPr>
            <p:spPr>
              <a:xfrm>
                <a:off x="-167142" y="397886"/>
                <a:ext cx="1465858" cy="88639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lvl1pPr algn="ctr" defTabSz="666750">
                  <a:lnSpc>
                    <a:spcPct val="90000"/>
                  </a:lnSpc>
                  <a:spcBef>
                    <a:spcPts val="600"/>
                  </a:spcBef>
                  <a:defRPr sz="1500">
                    <a:solidFill>
                      <a:srgbClr val="FFFFFF"/>
                    </a:solidFill>
                  </a:defRPr>
                </a:lvl1pPr>
              </a:lstStyle>
              <a:p>
                <a:r>
                  <a:rPr sz="1600" dirty="0">
                    <a:latin typeface="+mj-lt"/>
                  </a:rPr>
                  <a:t>Information &amp; communication technology infrastructure</a:t>
                </a:r>
              </a:p>
            </p:txBody>
          </p:sp>
        </p:grpSp>
        <p:grpSp>
          <p:nvGrpSpPr>
            <p:cNvPr id="401" name="Group"/>
            <p:cNvGrpSpPr/>
            <p:nvPr/>
          </p:nvGrpSpPr>
          <p:grpSpPr>
            <a:xfrm>
              <a:off x="4296968" y="9830"/>
              <a:ext cx="1664788" cy="1664788"/>
              <a:chOff x="-100603" y="9830"/>
              <a:chExt cx="1664787" cy="1664787"/>
            </a:xfrm>
          </p:grpSpPr>
          <p:sp>
            <p:nvSpPr>
              <p:cNvPr id="399" name="Circle"/>
              <p:cNvSpPr/>
              <p:nvPr/>
            </p:nvSpPr>
            <p:spPr>
              <a:xfrm>
                <a:off x="-100603" y="9830"/>
                <a:ext cx="1664787" cy="1664787"/>
              </a:xfrm>
              <a:prstGeom prst="ellipse">
                <a:avLst/>
              </a:prstGeom>
              <a:solidFill>
                <a:schemeClr val="accent5"/>
              </a:solidFill>
              <a:ln w="12700" cap="flat">
                <a:solidFill>
                  <a:srgbClr val="FFFFFF"/>
                </a:solidFill>
                <a:prstDash val="solid"/>
                <a:miter lim="800000"/>
              </a:ln>
              <a:effectLst/>
            </p:spPr>
            <p:txBody>
              <a:bodyPr wrap="square" lIns="45719" tIns="45719" rIns="45719" bIns="45719" numCol="1" anchor="ctr">
                <a:noAutofit/>
              </a:bodyPr>
              <a:lstStyle/>
              <a:p>
                <a:pPr algn="ctr" defTabSz="666750">
                  <a:lnSpc>
                    <a:spcPct val="90000"/>
                  </a:lnSpc>
                  <a:spcBef>
                    <a:spcPts val="1300"/>
                  </a:spcBef>
                  <a:defRPr sz="3200">
                    <a:solidFill>
                      <a:srgbClr val="FFFFFF"/>
                    </a:solidFill>
                  </a:defRPr>
                </a:pPr>
                <a:endParaRPr/>
              </a:p>
            </p:txBody>
          </p:sp>
          <p:sp>
            <p:nvSpPr>
              <p:cNvPr id="400" name="Information Systems &amp; data Standards"/>
              <p:cNvSpPr txBox="1"/>
              <p:nvPr/>
            </p:nvSpPr>
            <p:spPr>
              <a:xfrm>
                <a:off x="98325" y="407718"/>
                <a:ext cx="1251186" cy="88639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lvl1pPr algn="ctr" defTabSz="666750">
                  <a:lnSpc>
                    <a:spcPct val="90000"/>
                  </a:lnSpc>
                  <a:spcBef>
                    <a:spcPts val="600"/>
                  </a:spcBef>
                  <a:defRPr sz="1500">
                    <a:solidFill>
                      <a:srgbClr val="FFFFFF"/>
                    </a:solidFill>
                  </a:defRPr>
                </a:lvl1pPr>
              </a:lstStyle>
              <a:p>
                <a:r>
                  <a:rPr sz="1600" dirty="0">
                    <a:latin typeface="+mj-lt"/>
                  </a:rPr>
                  <a:t>Information Systems &amp; data Standards</a:t>
                </a:r>
              </a:p>
            </p:txBody>
          </p:sp>
        </p:grpSp>
        <p:grpSp>
          <p:nvGrpSpPr>
            <p:cNvPr id="404" name="Group"/>
            <p:cNvGrpSpPr/>
            <p:nvPr/>
          </p:nvGrpSpPr>
          <p:grpSpPr>
            <a:xfrm>
              <a:off x="5959471" y="-2"/>
              <a:ext cx="1664788" cy="1664788"/>
              <a:chOff x="96043" y="-2"/>
              <a:chExt cx="1664787" cy="1664787"/>
            </a:xfrm>
          </p:grpSpPr>
          <p:sp>
            <p:nvSpPr>
              <p:cNvPr id="402" name="Circle"/>
              <p:cNvSpPr/>
              <p:nvPr/>
            </p:nvSpPr>
            <p:spPr>
              <a:xfrm>
                <a:off x="96043" y="-2"/>
                <a:ext cx="1664787" cy="1664787"/>
              </a:xfrm>
              <a:prstGeom prst="ellipse">
                <a:avLst/>
              </a:prstGeom>
              <a:solidFill>
                <a:schemeClr val="accent6"/>
              </a:solidFill>
              <a:ln w="12700" cap="flat">
                <a:solidFill>
                  <a:srgbClr val="FFFFFF"/>
                </a:solidFill>
                <a:prstDash val="solid"/>
                <a:miter lim="800000"/>
              </a:ln>
              <a:effectLst/>
            </p:spPr>
            <p:txBody>
              <a:bodyPr wrap="square" lIns="45719" tIns="45719" rIns="45719" bIns="45719" numCol="1" anchor="ctr">
                <a:noAutofit/>
              </a:bodyPr>
              <a:lstStyle/>
              <a:p>
                <a:pPr algn="ctr" defTabSz="666750">
                  <a:lnSpc>
                    <a:spcPct val="90000"/>
                  </a:lnSpc>
                  <a:spcBef>
                    <a:spcPts val="1300"/>
                  </a:spcBef>
                  <a:defRPr sz="3200">
                    <a:solidFill>
                      <a:srgbClr val="FFFFFF"/>
                    </a:solidFill>
                  </a:defRPr>
                </a:pPr>
                <a:endParaRPr/>
              </a:p>
            </p:txBody>
          </p:sp>
          <p:sp>
            <p:nvSpPr>
              <p:cNvPr id="403" name="Human Resources"/>
              <p:cNvSpPr txBox="1"/>
              <p:nvPr/>
            </p:nvSpPr>
            <p:spPr>
              <a:xfrm>
                <a:off x="294971" y="619485"/>
                <a:ext cx="1251186" cy="4431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lvl1pPr algn="ctr" defTabSz="666750">
                  <a:lnSpc>
                    <a:spcPct val="90000"/>
                  </a:lnSpc>
                  <a:spcBef>
                    <a:spcPts val="600"/>
                  </a:spcBef>
                  <a:defRPr sz="1500">
                    <a:solidFill>
                      <a:srgbClr val="FFFFFF"/>
                    </a:solidFill>
                  </a:defRPr>
                </a:lvl1pPr>
              </a:lstStyle>
              <a:p>
                <a:r>
                  <a:rPr sz="1600" dirty="0">
                    <a:latin typeface="+mj-lt"/>
                  </a:rPr>
                  <a:t>Human Resources</a:t>
                </a:r>
              </a:p>
            </p:txBody>
          </p:sp>
        </p:grpSp>
      </p:grpSp>
      <p:sp>
        <p:nvSpPr>
          <p:cNvPr id="406" name="Title 5"/>
          <p:cNvSpPr txBox="1">
            <a:spLocks noGrp="1"/>
          </p:cNvSpPr>
          <p:nvPr>
            <p:ph type="title" idx="4294967295"/>
          </p:nvPr>
        </p:nvSpPr>
        <p:spPr>
          <a:xfrm>
            <a:off x="73509" y="-20445"/>
            <a:ext cx="7092951" cy="646114"/>
          </a:xfrm>
          <a:prstGeom prst="rect">
            <a:avLst/>
          </a:prstGeom>
        </p:spPr>
        <p:txBody>
          <a:bodyPr/>
          <a:lstStyle/>
          <a:p>
            <a:r>
              <a:rPr b="1" dirty="0"/>
              <a:t>PHEOC purpose and core components</a:t>
            </a:r>
          </a:p>
        </p:txBody>
      </p:sp>
      <p:sp>
        <p:nvSpPr>
          <p:cNvPr id="407" name="Rectangle 1"/>
          <p:cNvSpPr txBox="1"/>
          <p:nvPr/>
        </p:nvSpPr>
        <p:spPr>
          <a:xfrm>
            <a:off x="2167088" y="1140685"/>
            <a:ext cx="7857824" cy="33932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a:defRPr sz="2400">
                <a:latin typeface="+mj-lt"/>
                <a:ea typeface="+mj-ea"/>
                <a:cs typeface="+mj-cs"/>
                <a:sym typeface="Source Sans Pro Regular"/>
              </a:defRPr>
            </a:pPr>
            <a:r>
              <a:rPr b="1" dirty="0">
                <a:solidFill>
                  <a:srgbClr val="C00000"/>
                </a:solidFill>
              </a:rPr>
              <a:t>The purpose of a PHEOC is :</a:t>
            </a:r>
          </a:p>
          <a:p>
            <a:pPr marL="214313" indent="-214313">
              <a:buClr>
                <a:srgbClr val="C00000"/>
              </a:buClr>
              <a:buSzPct val="100000"/>
              <a:buFont typeface="Arial"/>
              <a:buChar char="•"/>
              <a:defRPr sz="2400">
                <a:latin typeface="+mj-lt"/>
                <a:ea typeface="+mj-ea"/>
                <a:cs typeface="+mj-cs"/>
                <a:sym typeface="Source Sans Pro Regular"/>
              </a:defRPr>
            </a:pPr>
            <a:r>
              <a:rPr dirty="0"/>
              <a:t>To enhance intelligence and risk assessments that underpin decision-making, preparedness and coordinated responses.</a:t>
            </a:r>
          </a:p>
          <a:p>
            <a:pPr marL="214313" indent="-214313">
              <a:buClr>
                <a:srgbClr val="C00000"/>
              </a:buClr>
              <a:buSzPct val="100000"/>
              <a:buFont typeface="Arial"/>
              <a:buChar char="•"/>
              <a:defRPr sz="2400">
                <a:latin typeface="+mj-lt"/>
                <a:ea typeface="+mj-ea"/>
                <a:cs typeface="+mj-cs"/>
                <a:sym typeface="Source Sans Pro Regular"/>
              </a:defRPr>
            </a:pPr>
            <a:r>
              <a:rPr dirty="0"/>
              <a:t>To serve as center of surveillance (or to collaborate with surveillance offices), data management, and general coordination for emergency response.</a:t>
            </a:r>
            <a:br>
              <a:rPr lang="hu-HU" dirty="0"/>
            </a:br>
            <a:endParaRPr dirty="0"/>
          </a:p>
          <a:p>
            <a:pPr>
              <a:defRPr sz="2400">
                <a:latin typeface="+mj-lt"/>
                <a:ea typeface="+mj-ea"/>
                <a:cs typeface="+mj-cs"/>
                <a:sym typeface="Source Sans Pro Regular"/>
              </a:defRPr>
            </a:pPr>
            <a:r>
              <a:rPr b="1" dirty="0">
                <a:solidFill>
                  <a:srgbClr val="C00000"/>
                </a:solidFill>
              </a:rPr>
              <a:t>Its core components are :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
        <p:nvSpPr>
          <p:cNvPr id="267" name="Title 2"/>
          <p:cNvSpPr txBox="1">
            <a:spLocks noGrp="1"/>
          </p:cNvSpPr>
          <p:nvPr>
            <p:ph type="title"/>
          </p:nvPr>
        </p:nvSpPr>
        <p:spPr>
          <a:xfrm>
            <a:off x="479376" y="188639"/>
            <a:ext cx="3264196" cy="1932378"/>
          </a:xfrm>
          <a:prstGeom prst="rect">
            <a:avLst/>
          </a:prstGeom>
        </p:spPr>
        <p:txBody>
          <a:bodyPr/>
          <a:lstStyle/>
          <a:p>
            <a:r>
              <a:rPr b="1" dirty="0"/>
              <a:t>Notes to facilitators</a:t>
            </a:r>
          </a:p>
        </p:txBody>
      </p:sp>
      <p:sp>
        <p:nvSpPr>
          <p:cNvPr id="268" name="Google Shape;308;p8"/>
          <p:cNvSpPr txBox="1">
            <a:spLocks noGrp="1"/>
          </p:cNvSpPr>
          <p:nvPr>
            <p:ph type="body" idx="1"/>
          </p:nvPr>
        </p:nvSpPr>
        <p:spPr>
          <a:xfrm>
            <a:off x="4273551" y="1484783"/>
            <a:ext cx="7223050" cy="4904905"/>
          </a:xfrm>
          <a:prstGeom prst="rect">
            <a:avLst/>
          </a:prstGeom>
        </p:spPr>
        <p:txBody>
          <a:bodyPr lIns="0" tIns="0" rIns="0" bIns="0"/>
          <a:lstStyle/>
          <a:p>
            <a:pPr marL="0" indent="0" algn="just">
              <a:buSzTx/>
              <a:buNone/>
              <a:defRPr sz="2400">
                <a:solidFill>
                  <a:srgbClr val="FF0000"/>
                </a:solidFill>
              </a:defRPr>
            </a:pPr>
            <a:endParaRPr dirty="0">
              <a:solidFill>
                <a:srgbClr val="C00000"/>
              </a:solidFill>
            </a:endParaRPr>
          </a:p>
          <a:p>
            <a:pPr marL="0" indent="0" algn="just">
              <a:buSzTx/>
              <a:buNone/>
              <a:defRPr sz="2400">
                <a:solidFill>
                  <a:srgbClr val="FF0000"/>
                </a:solidFill>
              </a:defRPr>
            </a:pPr>
            <a:r>
              <a:rPr dirty="0">
                <a:solidFill>
                  <a:srgbClr val="C00000"/>
                </a:solidFill>
              </a:rPr>
              <a:t>Make sure you review the content of the presentation and decide whether you need to use the entire content of this presentation or not, based on your context, your target learning needs in this specific content area, and the time available for this presentation. </a:t>
            </a:r>
          </a:p>
          <a:p>
            <a:pPr marL="0" indent="0" algn="just">
              <a:buSzTx/>
              <a:buNone/>
              <a:defRPr sz="2400">
                <a:solidFill>
                  <a:srgbClr val="FF0000"/>
                </a:solidFill>
              </a:defRPr>
            </a:pPr>
            <a:endParaRPr dirty="0">
              <a:solidFill>
                <a:srgbClr val="C00000"/>
              </a:solidFill>
            </a:endParaRPr>
          </a:p>
          <a:p>
            <a:pPr marL="0" indent="0" algn="just">
              <a:buSzTx/>
              <a:buNone/>
              <a:defRPr sz="2400">
                <a:solidFill>
                  <a:srgbClr val="FF0000"/>
                </a:solidFill>
              </a:defRPr>
            </a:pPr>
            <a:r>
              <a:rPr dirty="0">
                <a:solidFill>
                  <a:srgbClr val="C00000"/>
                </a:solidFill>
              </a:rPr>
              <a:t>Within this presentation you may find additional slides with “Notes to facilitators”: these will prompt you to complete and/or customize the content using your country-tailored information.</a:t>
            </a:r>
          </a:p>
        </p:txBody>
      </p:sp>
      <p:sp>
        <p:nvSpPr>
          <p:cNvPr id="269" name="Rounded Rectangle 3"/>
          <p:cNvSpPr/>
          <p:nvPr/>
        </p:nvSpPr>
        <p:spPr>
          <a:xfrm flipV="1">
            <a:off x="389000" y="1700808"/>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20</a:t>
            </a:fld>
            <a:endParaRPr/>
          </a:p>
        </p:txBody>
      </p:sp>
      <p:sp>
        <p:nvSpPr>
          <p:cNvPr id="412" name="Google Shape;300;p7"/>
          <p:cNvSpPr txBox="1">
            <a:spLocks noGrp="1"/>
          </p:cNvSpPr>
          <p:nvPr>
            <p:ph type="body" sz="half" idx="1"/>
          </p:nvPr>
        </p:nvSpPr>
        <p:spPr>
          <a:xfrm>
            <a:off x="587205" y="1739595"/>
            <a:ext cx="11347451" cy="1870076"/>
          </a:xfrm>
          <a:prstGeom prst="rect">
            <a:avLst/>
          </a:prstGeom>
        </p:spPr>
        <p:txBody>
          <a:bodyPr lIns="134999" tIns="134999" rIns="134999" bIns="134999"/>
          <a:lstStyle>
            <a:lvl1pPr>
              <a:defRPr sz="3600"/>
            </a:lvl1pPr>
          </a:lstStyle>
          <a:p>
            <a:r>
              <a:rPr b="1" dirty="0"/>
              <a:t>5. The Role of </a:t>
            </a:r>
            <a:br>
              <a:rPr lang="hu-HU" b="1" dirty="0"/>
            </a:br>
            <a:r>
              <a:rPr b="1" dirty="0"/>
              <a:t>PHEOCs in IMS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21</a:t>
            </a:fld>
            <a:endParaRPr/>
          </a:p>
        </p:txBody>
      </p:sp>
      <p:sp>
        <p:nvSpPr>
          <p:cNvPr id="415" name="Title 1"/>
          <p:cNvSpPr txBox="1">
            <a:spLocks noGrp="1"/>
          </p:cNvSpPr>
          <p:nvPr>
            <p:ph type="title"/>
          </p:nvPr>
        </p:nvSpPr>
        <p:spPr>
          <a:xfrm>
            <a:off x="263351" y="116631"/>
            <a:ext cx="3485822" cy="1932378"/>
          </a:xfrm>
          <a:prstGeom prst="rect">
            <a:avLst/>
          </a:prstGeom>
        </p:spPr>
        <p:txBody>
          <a:bodyPr/>
          <a:lstStyle>
            <a:lvl1pPr defTabSz="914238"/>
          </a:lstStyle>
          <a:p>
            <a:r>
              <a:rPr b="1" dirty="0"/>
              <a:t>The Role of PHEOCs in IMS (1)</a:t>
            </a:r>
          </a:p>
        </p:txBody>
      </p:sp>
      <p:sp>
        <p:nvSpPr>
          <p:cNvPr id="416" name="Content Placeholder 2"/>
          <p:cNvSpPr txBox="1">
            <a:spLocks noGrp="1"/>
          </p:cNvSpPr>
          <p:nvPr>
            <p:ph type="body" idx="1"/>
          </p:nvPr>
        </p:nvSpPr>
        <p:spPr>
          <a:xfrm>
            <a:off x="4273550" y="1268759"/>
            <a:ext cx="7529514" cy="5120929"/>
          </a:xfrm>
          <a:prstGeom prst="rect">
            <a:avLst/>
          </a:prstGeom>
        </p:spPr>
        <p:txBody>
          <a:bodyPr/>
          <a:lstStyle/>
          <a:p>
            <a:pPr marL="0" indent="0">
              <a:spcBef>
                <a:spcPts val="0"/>
              </a:spcBef>
              <a:buClr>
                <a:schemeClr val="accent3">
                  <a:lumOff val="-6274"/>
                </a:schemeClr>
              </a:buClr>
              <a:buNone/>
              <a:defRPr sz="2400"/>
            </a:pPr>
            <a:r>
              <a:rPr b="1" dirty="0">
                <a:solidFill>
                  <a:srgbClr val="C00000"/>
                </a:solidFill>
              </a:rPr>
              <a:t>PHEOC is an essential location for IMS during an emergency, as it enables: </a:t>
            </a:r>
          </a:p>
          <a:p>
            <a:pPr>
              <a:spcBef>
                <a:spcPts val="0"/>
              </a:spcBef>
              <a:defRPr sz="2400"/>
            </a:pPr>
            <a:endParaRPr dirty="0"/>
          </a:p>
          <a:p>
            <a:pPr marL="876300" lvl="1" indent="-342900">
              <a:spcBef>
                <a:spcPts val="0"/>
              </a:spcBef>
              <a:buClr>
                <a:srgbClr val="C00000"/>
              </a:buClr>
              <a:buFont typeface="Arial" panose="020B0604020202020204" pitchFamily="34" charset="0"/>
              <a:buChar char="•"/>
              <a:defRPr sz="2400"/>
            </a:pPr>
            <a:r>
              <a:rPr dirty="0"/>
              <a:t>Coordination of information and resources</a:t>
            </a:r>
            <a:endParaRPr sz="2800" dirty="0"/>
          </a:p>
          <a:p>
            <a:pPr marL="876300" lvl="1" indent="-342900">
              <a:spcBef>
                <a:spcPts val="0"/>
              </a:spcBef>
              <a:buClr>
                <a:srgbClr val="C00000"/>
              </a:buClr>
              <a:buFont typeface="Arial" panose="020B0604020202020204" pitchFamily="34" charset="0"/>
              <a:buChar char="•"/>
              <a:defRPr sz="2400"/>
            </a:pPr>
            <a:r>
              <a:rPr dirty="0"/>
              <a:t>Ensuring situational awareness of all response groups</a:t>
            </a:r>
            <a:endParaRPr sz="2800" dirty="0"/>
          </a:p>
          <a:p>
            <a:pPr marL="876300" lvl="1" indent="-342900">
              <a:spcBef>
                <a:spcPts val="0"/>
              </a:spcBef>
              <a:buClr>
                <a:srgbClr val="C00000"/>
              </a:buClr>
              <a:buFont typeface="Arial" panose="020B0604020202020204" pitchFamily="34" charset="0"/>
              <a:buChar char="•"/>
              <a:defRPr sz="2400"/>
            </a:pPr>
            <a:r>
              <a:rPr dirty="0"/>
              <a:t>Making executive and operational decisions</a:t>
            </a:r>
            <a:endParaRPr sz="2800" dirty="0"/>
          </a:p>
          <a:p>
            <a:pPr marL="876300" lvl="1" indent="-342900">
              <a:spcBef>
                <a:spcPts val="0"/>
              </a:spcBef>
              <a:buClr>
                <a:srgbClr val="C00000"/>
              </a:buClr>
              <a:buFont typeface="Arial" panose="020B0604020202020204" pitchFamily="34" charset="0"/>
              <a:buChar char="•"/>
              <a:defRPr sz="2400"/>
            </a:pPr>
            <a:r>
              <a:rPr dirty="0"/>
              <a:t>Implementing various plans and procedures</a:t>
            </a:r>
            <a:endParaRPr sz="2800" dirty="0"/>
          </a:p>
          <a:p>
            <a:pPr marL="876300" lvl="1" indent="-342900">
              <a:spcBef>
                <a:spcPts val="0"/>
              </a:spcBef>
              <a:buClr>
                <a:srgbClr val="C00000"/>
              </a:buClr>
              <a:buFont typeface="Arial" panose="020B0604020202020204" pitchFamily="34" charset="0"/>
              <a:buChar char="•"/>
              <a:defRPr sz="2400"/>
            </a:pPr>
            <a:r>
              <a:rPr dirty="0"/>
              <a:t>Training and exercise</a:t>
            </a:r>
            <a:endParaRPr sz="2800" dirty="0"/>
          </a:p>
          <a:p>
            <a:pPr marL="876300" lvl="1" indent="-342900">
              <a:spcBef>
                <a:spcPts val="0"/>
              </a:spcBef>
              <a:buClr>
                <a:srgbClr val="C00000"/>
              </a:buClr>
              <a:buFont typeface="Arial" panose="020B0604020202020204" pitchFamily="34" charset="0"/>
              <a:buChar char="•"/>
              <a:defRPr sz="2400"/>
            </a:pPr>
            <a:r>
              <a:rPr dirty="0"/>
              <a:t>Monitoring and evaluation</a:t>
            </a:r>
            <a:endParaRPr sz="2800" dirty="0"/>
          </a:p>
          <a:p>
            <a:pPr marL="876300" lvl="1" indent="-342900">
              <a:spcBef>
                <a:spcPts val="0"/>
              </a:spcBef>
              <a:buClr>
                <a:srgbClr val="C00000"/>
              </a:buClr>
              <a:buFont typeface="Arial" panose="020B0604020202020204" pitchFamily="34" charset="0"/>
              <a:buChar char="•"/>
              <a:defRPr sz="2400"/>
            </a:pPr>
            <a:r>
              <a:rPr dirty="0"/>
              <a:t>Support the established IMS which is in charge of the operational response to the emergency.</a:t>
            </a:r>
          </a:p>
        </p:txBody>
      </p:sp>
      <p:sp>
        <p:nvSpPr>
          <p:cNvPr id="417" name="Rounded Rectangle 4"/>
          <p:cNvSpPr/>
          <p:nvPr/>
        </p:nvSpPr>
        <p:spPr>
          <a:xfrm flipV="1">
            <a:off x="389000" y="1628799"/>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22</a:t>
            </a:fld>
            <a:endParaRPr/>
          </a:p>
        </p:txBody>
      </p:sp>
      <p:sp>
        <p:nvSpPr>
          <p:cNvPr id="420" name="Title 1"/>
          <p:cNvSpPr txBox="1">
            <a:spLocks noGrp="1"/>
          </p:cNvSpPr>
          <p:nvPr>
            <p:ph type="title"/>
          </p:nvPr>
        </p:nvSpPr>
        <p:spPr>
          <a:xfrm>
            <a:off x="263351" y="116631"/>
            <a:ext cx="3456385" cy="1932378"/>
          </a:xfrm>
          <a:prstGeom prst="rect">
            <a:avLst/>
          </a:prstGeom>
        </p:spPr>
        <p:txBody>
          <a:bodyPr/>
          <a:lstStyle>
            <a:lvl1pPr defTabSz="914238"/>
          </a:lstStyle>
          <a:p>
            <a:r>
              <a:rPr b="1" dirty="0"/>
              <a:t>The Role of PHEOCs in IMS (2)</a:t>
            </a:r>
          </a:p>
        </p:txBody>
      </p:sp>
      <p:sp>
        <p:nvSpPr>
          <p:cNvPr id="421" name="Content Placeholder 2"/>
          <p:cNvSpPr txBox="1">
            <a:spLocks noGrp="1"/>
          </p:cNvSpPr>
          <p:nvPr>
            <p:ph type="body" idx="1"/>
          </p:nvPr>
        </p:nvSpPr>
        <p:spPr>
          <a:xfrm>
            <a:off x="4273550" y="1340767"/>
            <a:ext cx="7529514" cy="5048921"/>
          </a:xfrm>
          <a:prstGeom prst="rect">
            <a:avLst/>
          </a:prstGeom>
        </p:spPr>
        <p:txBody>
          <a:bodyPr/>
          <a:lstStyle/>
          <a:p>
            <a:pPr marL="216992" lvl="1" indent="-72331">
              <a:spcBef>
                <a:spcPts val="0"/>
              </a:spcBef>
              <a:buFont typeface="Courier New"/>
              <a:buChar char="o"/>
              <a:defRPr sz="2400"/>
            </a:pPr>
            <a:endParaRPr dirty="0"/>
          </a:p>
          <a:p>
            <a:pPr marL="0" indent="0">
              <a:spcBef>
                <a:spcPts val="0"/>
              </a:spcBef>
              <a:buClr>
                <a:schemeClr val="accent3">
                  <a:lumOff val="-6274"/>
                </a:schemeClr>
              </a:buClr>
              <a:buNone/>
              <a:defRPr sz="2400"/>
            </a:pPr>
            <a:r>
              <a:rPr b="1" dirty="0">
                <a:solidFill>
                  <a:srgbClr val="C00000"/>
                </a:solidFill>
              </a:rPr>
              <a:t>When </a:t>
            </a:r>
            <a:r>
              <a:rPr b="1" u="sng" dirty="0">
                <a:solidFill>
                  <a:srgbClr val="C00000"/>
                </a:solidFill>
              </a:rPr>
              <a:t>not activated,</a:t>
            </a:r>
            <a:r>
              <a:rPr b="1" dirty="0">
                <a:solidFill>
                  <a:srgbClr val="C00000"/>
                </a:solidFill>
              </a:rPr>
              <a:t> the PHEOC ensures the following:</a:t>
            </a:r>
          </a:p>
          <a:p>
            <a:pPr>
              <a:spcBef>
                <a:spcPts val="0"/>
              </a:spcBef>
              <a:defRPr sz="2400"/>
            </a:pPr>
            <a:endParaRPr dirty="0"/>
          </a:p>
          <a:p>
            <a:pPr marL="876300" lvl="1" indent="-342900">
              <a:spcBef>
                <a:spcPts val="0"/>
              </a:spcBef>
              <a:buClr>
                <a:srgbClr val="C00000"/>
              </a:buClr>
              <a:buFont typeface="Arial" panose="020B0604020202020204" pitchFamily="34" charset="0"/>
              <a:buChar char="•"/>
              <a:defRPr sz="2400"/>
            </a:pPr>
            <a:r>
              <a:rPr sz="2400" dirty="0"/>
              <a:t>Risk mapping</a:t>
            </a:r>
          </a:p>
          <a:p>
            <a:pPr marL="876300" lvl="1" indent="-342900">
              <a:spcBef>
                <a:spcPts val="0"/>
              </a:spcBef>
              <a:buClr>
                <a:srgbClr val="C00000"/>
              </a:buClr>
              <a:buFont typeface="Arial" panose="020B0604020202020204" pitchFamily="34" charset="0"/>
              <a:buChar char="•"/>
              <a:defRPr sz="2400"/>
            </a:pPr>
            <a:r>
              <a:rPr sz="2400" dirty="0"/>
              <a:t>Emergency preparedness, including updating plans and SOPs</a:t>
            </a:r>
          </a:p>
          <a:p>
            <a:pPr marL="876300" lvl="1" indent="-342900">
              <a:spcBef>
                <a:spcPts val="0"/>
              </a:spcBef>
              <a:buClr>
                <a:srgbClr val="C00000"/>
              </a:buClr>
              <a:buFont typeface="Arial" panose="020B0604020202020204" pitchFamily="34" charset="0"/>
              <a:buChar char="•"/>
              <a:defRPr sz="2400"/>
            </a:pPr>
            <a:r>
              <a:rPr sz="2400" dirty="0"/>
              <a:t>Monitoring and evaluation</a:t>
            </a:r>
          </a:p>
          <a:p>
            <a:pPr marL="876300" lvl="1" indent="-342900">
              <a:spcBef>
                <a:spcPts val="0"/>
              </a:spcBef>
              <a:buClr>
                <a:srgbClr val="C00000"/>
              </a:buClr>
              <a:buFont typeface="Arial" panose="020B0604020202020204" pitchFamily="34" charset="0"/>
              <a:buChar char="•"/>
              <a:defRPr sz="2400"/>
            </a:pPr>
            <a:r>
              <a:rPr sz="2400" dirty="0"/>
              <a:t>Training and exercise to support drills to improve future emergency responses.</a:t>
            </a:r>
          </a:p>
        </p:txBody>
      </p:sp>
      <p:sp>
        <p:nvSpPr>
          <p:cNvPr id="422" name="Rounded Rectangle 4"/>
          <p:cNvSpPr/>
          <p:nvPr/>
        </p:nvSpPr>
        <p:spPr>
          <a:xfrm flipV="1">
            <a:off x="388936" y="1628799"/>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23</a:t>
            </a:fld>
            <a:endParaRPr/>
          </a:p>
        </p:txBody>
      </p:sp>
      <p:sp>
        <p:nvSpPr>
          <p:cNvPr id="425" name="Title 1"/>
          <p:cNvSpPr txBox="1">
            <a:spLocks noGrp="1"/>
          </p:cNvSpPr>
          <p:nvPr>
            <p:ph type="title"/>
          </p:nvPr>
        </p:nvSpPr>
        <p:spPr>
          <a:xfrm>
            <a:off x="263352" y="283151"/>
            <a:ext cx="3525018" cy="1932377"/>
          </a:xfrm>
          <a:prstGeom prst="rect">
            <a:avLst/>
          </a:prstGeom>
        </p:spPr>
        <p:txBody>
          <a:bodyPr/>
          <a:lstStyle>
            <a:lvl1pPr defTabSz="914238">
              <a:defRPr sz="3000"/>
            </a:lvl1pPr>
          </a:lstStyle>
          <a:p>
            <a:r>
              <a:rPr b="1" dirty="0"/>
              <a:t>The Role of Incident Manager vs. PHEOC Manager</a:t>
            </a:r>
          </a:p>
        </p:txBody>
      </p:sp>
      <p:sp>
        <p:nvSpPr>
          <p:cNvPr id="426" name="Content Placeholder 2"/>
          <p:cNvSpPr txBox="1">
            <a:spLocks noGrp="1"/>
          </p:cNvSpPr>
          <p:nvPr>
            <p:ph type="body" idx="1"/>
          </p:nvPr>
        </p:nvSpPr>
        <p:spPr>
          <a:prstGeom prst="rect">
            <a:avLst/>
          </a:prstGeom>
        </p:spPr>
        <p:txBody>
          <a:bodyPr/>
          <a:lstStyle/>
          <a:p>
            <a:pPr>
              <a:buSzTx/>
              <a:buNone/>
              <a:defRPr sz="2400">
                <a:solidFill>
                  <a:schemeClr val="accent3">
                    <a:lumOff val="-6274"/>
                  </a:schemeClr>
                </a:solidFill>
                <a:latin typeface="Source Sans Pro Bold"/>
                <a:ea typeface="Source Sans Pro Bold"/>
                <a:cs typeface="Source Sans Pro Bold"/>
                <a:sym typeface="Source Sans Pro Bold"/>
              </a:defRPr>
            </a:pPr>
            <a:r>
              <a:rPr b="1" dirty="0">
                <a:solidFill>
                  <a:srgbClr val="C00000"/>
                </a:solidFill>
              </a:rPr>
              <a:t>Incident manager role:</a:t>
            </a:r>
          </a:p>
          <a:p>
            <a:pPr marL="254000" indent="-254000">
              <a:buClr>
                <a:srgbClr val="C00000"/>
              </a:buClr>
              <a:buFontTx/>
              <a:defRPr sz="2400"/>
            </a:pPr>
            <a:r>
              <a:rPr dirty="0"/>
              <a:t>Responsible for managing the incident.</a:t>
            </a:r>
          </a:p>
          <a:p>
            <a:pPr marL="254000" indent="-254000">
              <a:buClr>
                <a:srgbClr val="C00000"/>
              </a:buClr>
              <a:buFontTx/>
              <a:defRPr sz="2400"/>
            </a:pPr>
            <a:r>
              <a:rPr dirty="0"/>
              <a:t>Has delegation of authority.</a:t>
            </a:r>
          </a:p>
          <a:p>
            <a:pPr marL="254000" indent="-254000">
              <a:buClr>
                <a:srgbClr val="C00000"/>
              </a:buClr>
              <a:buFontTx/>
              <a:defRPr sz="2400"/>
            </a:pPr>
            <a:r>
              <a:rPr dirty="0"/>
              <a:t>Provides leadership and direction.</a:t>
            </a:r>
          </a:p>
          <a:p>
            <a:pPr marL="254000" indent="-254000">
              <a:buClr>
                <a:srgbClr val="C00000"/>
              </a:buClr>
              <a:buFontTx/>
              <a:defRPr sz="2400"/>
            </a:pPr>
            <a:r>
              <a:rPr dirty="0"/>
              <a:t>Responsible for situation reporting to senior leadership.</a:t>
            </a:r>
          </a:p>
          <a:p>
            <a:pPr>
              <a:buSzTx/>
              <a:buNone/>
              <a:defRPr sz="2400"/>
            </a:pPr>
            <a:endParaRPr dirty="0"/>
          </a:p>
          <a:p>
            <a:pPr>
              <a:buSzTx/>
              <a:buNone/>
              <a:defRPr sz="2400">
                <a:solidFill>
                  <a:schemeClr val="accent3">
                    <a:lumOff val="-6274"/>
                  </a:schemeClr>
                </a:solidFill>
                <a:latin typeface="Source Sans Pro Bold"/>
                <a:ea typeface="Source Sans Pro Bold"/>
                <a:cs typeface="Source Sans Pro Bold"/>
                <a:sym typeface="Source Sans Pro Bold"/>
              </a:defRPr>
            </a:pPr>
            <a:r>
              <a:rPr b="1" dirty="0">
                <a:solidFill>
                  <a:srgbClr val="C00000"/>
                </a:solidFill>
              </a:rPr>
              <a:t>EOC manager role:</a:t>
            </a:r>
          </a:p>
          <a:p>
            <a:pPr marL="254000" indent="-254000">
              <a:buClr>
                <a:srgbClr val="C00000"/>
              </a:buClr>
              <a:buFontTx/>
              <a:defRPr sz="2400"/>
            </a:pPr>
            <a:r>
              <a:rPr dirty="0"/>
              <a:t>Responsible for the operation and functionality of the</a:t>
            </a:r>
            <a:r>
              <a:rPr lang="hu-HU" dirty="0"/>
              <a:t> </a:t>
            </a:r>
            <a:r>
              <a:rPr dirty="0"/>
              <a:t>PHEOC facility .</a:t>
            </a:r>
          </a:p>
          <a:p>
            <a:pPr marL="254000" indent="-254000">
              <a:buClr>
                <a:srgbClr val="C00000"/>
              </a:buClr>
              <a:buFontTx/>
              <a:defRPr sz="2400"/>
            </a:pPr>
            <a:r>
              <a:rPr dirty="0"/>
              <a:t>Monitors overall effectiveness of preparedness</a:t>
            </a:r>
            <a:r>
              <a:rPr lang="hu-HU" dirty="0"/>
              <a:t> </a:t>
            </a:r>
            <a:r>
              <a:rPr dirty="0"/>
              <a:t>and response activities.</a:t>
            </a:r>
          </a:p>
          <a:p>
            <a:pPr marL="254000" indent="-254000">
              <a:buClr>
                <a:srgbClr val="C00000"/>
              </a:buClr>
              <a:buFontTx/>
              <a:defRPr sz="2400"/>
            </a:pPr>
            <a:r>
              <a:rPr dirty="0"/>
              <a:t>Coordinates Watch Mode activities.</a:t>
            </a:r>
          </a:p>
        </p:txBody>
      </p:sp>
      <p:sp>
        <p:nvSpPr>
          <p:cNvPr id="427" name="Rounded Rectangle 4"/>
          <p:cNvSpPr/>
          <p:nvPr/>
        </p:nvSpPr>
        <p:spPr>
          <a:xfrm flipV="1">
            <a:off x="354859" y="2053506"/>
            <a:ext cx="2655039"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sp>
        <p:nvSpPr>
          <p:cNvPr id="432" name="Title 1"/>
          <p:cNvSpPr txBox="1">
            <a:spLocks noGrp="1"/>
          </p:cNvSpPr>
          <p:nvPr>
            <p:ph type="title"/>
          </p:nvPr>
        </p:nvSpPr>
        <p:spPr>
          <a:xfrm>
            <a:off x="388936" y="332655"/>
            <a:ext cx="2405702" cy="1932378"/>
          </a:xfrm>
          <a:prstGeom prst="rect">
            <a:avLst/>
          </a:prstGeom>
        </p:spPr>
        <p:txBody>
          <a:bodyPr/>
          <a:lstStyle>
            <a:lvl1pPr defTabSz="914238"/>
          </a:lstStyle>
          <a:p>
            <a:r>
              <a:rPr b="1" dirty="0"/>
              <a:t>Objectives of a PHEOC</a:t>
            </a:r>
          </a:p>
        </p:txBody>
      </p:sp>
      <p:sp>
        <p:nvSpPr>
          <p:cNvPr id="433" name="Content Placeholder 2"/>
          <p:cNvSpPr txBox="1">
            <a:spLocks noGrp="1"/>
          </p:cNvSpPr>
          <p:nvPr>
            <p:ph type="body" idx="1"/>
          </p:nvPr>
        </p:nvSpPr>
        <p:spPr>
          <a:xfrm>
            <a:off x="4273550" y="842962"/>
            <a:ext cx="7318682" cy="5546726"/>
          </a:xfrm>
          <a:prstGeom prst="rect">
            <a:avLst/>
          </a:prstGeom>
        </p:spPr>
        <p:txBody>
          <a:bodyPr/>
          <a:lstStyle/>
          <a:p>
            <a:pPr marL="0" indent="0">
              <a:buSzTx/>
              <a:buNone/>
              <a:defRPr sz="2400"/>
            </a:pPr>
            <a:r>
              <a:rPr b="1" dirty="0">
                <a:solidFill>
                  <a:srgbClr val="C00000"/>
                </a:solidFill>
              </a:rPr>
              <a:t>Objectives of a PHEOC are:</a:t>
            </a:r>
          </a:p>
          <a:p>
            <a:pPr marL="0" indent="0">
              <a:buSzTx/>
              <a:buNone/>
              <a:defRPr sz="2400"/>
            </a:pPr>
            <a:endParaRPr dirty="0"/>
          </a:p>
          <a:p>
            <a:pPr marL="385763" indent="-385763">
              <a:buClr>
                <a:srgbClr val="C00000"/>
              </a:buClr>
              <a:buFontTx/>
              <a:buAutoNum type="arabicPeriod"/>
              <a:defRPr sz="2400"/>
            </a:pPr>
            <a:r>
              <a:rPr dirty="0"/>
              <a:t>Timely, event-specific, operational decision-making</a:t>
            </a:r>
          </a:p>
          <a:p>
            <a:pPr marL="385763" indent="-385763">
              <a:buClr>
                <a:srgbClr val="C00000"/>
              </a:buClr>
              <a:buFontTx/>
              <a:buAutoNum type="arabicPeriod"/>
              <a:defRPr sz="2400"/>
            </a:pPr>
            <a:r>
              <a:rPr dirty="0"/>
              <a:t>Communication and coordination with response partners</a:t>
            </a:r>
          </a:p>
          <a:p>
            <a:pPr marL="385763" indent="-385763">
              <a:buClr>
                <a:srgbClr val="C00000"/>
              </a:buClr>
              <a:buFontTx/>
              <a:buAutoNum type="arabicPeriod"/>
              <a:defRPr sz="2400"/>
            </a:pPr>
            <a:r>
              <a:rPr dirty="0"/>
              <a:t>Collection, analysis and dissemination of data</a:t>
            </a:r>
          </a:p>
          <a:p>
            <a:pPr marL="385763" indent="-385763">
              <a:buClr>
                <a:srgbClr val="C00000"/>
              </a:buClr>
              <a:buFontTx/>
              <a:buAutoNum type="arabicPeriod"/>
              <a:defRPr sz="2400"/>
            </a:pPr>
            <a:r>
              <a:rPr dirty="0"/>
              <a:t>Resource allocation</a:t>
            </a:r>
          </a:p>
          <a:p>
            <a:pPr marL="385763" indent="-385763">
              <a:buClr>
                <a:srgbClr val="C00000"/>
              </a:buClr>
              <a:buFontTx/>
              <a:buAutoNum type="arabicPeriod"/>
              <a:defRPr sz="2400"/>
            </a:pPr>
            <a:r>
              <a:rPr dirty="0"/>
              <a:t>Preparation and dissemination of public communications</a:t>
            </a:r>
          </a:p>
          <a:p>
            <a:pPr marL="385763" indent="-385763">
              <a:buClr>
                <a:srgbClr val="C00000"/>
              </a:buClr>
              <a:buFontTx/>
              <a:buAutoNum type="arabicPeriod"/>
              <a:defRPr sz="2400"/>
            </a:pPr>
            <a:r>
              <a:rPr dirty="0"/>
              <a:t>Financial and administrative management</a:t>
            </a:r>
          </a:p>
        </p:txBody>
      </p:sp>
      <p:sp>
        <p:nvSpPr>
          <p:cNvPr id="434" name="Rounded Rectangle 4"/>
          <p:cNvSpPr/>
          <p:nvPr/>
        </p:nvSpPr>
        <p:spPr>
          <a:xfrm flipV="1">
            <a:off x="398401" y="1844824"/>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Title 1"/>
          <p:cNvSpPr txBox="1">
            <a:spLocks noGrp="1"/>
          </p:cNvSpPr>
          <p:nvPr>
            <p:ph type="title" idx="4294967295"/>
          </p:nvPr>
        </p:nvSpPr>
        <p:spPr>
          <a:xfrm>
            <a:off x="139103" y="-19868"/>
            <a:ext cx="5971377" cy="781235"/>
          </a:xfrm>
          <a:prstGeom prst="rect">
            <a:avLst/>
          </a:prstGeom>
        </p:spPr>
        <p:txBody>
          <a:bodyPr/>
          <a:lstStyle>
            <a:lvl1pPr defTabSz="914238"/>
          </a:lstStyle>
          <a:p>
            <a:r>
              <a:rPr b="1" dirty="0"/>
              <a:t>Essential Functions of a PHEOC</a:t>
            </a:r>
          </a:p>
        </p:txBody>
      </p:sp>
      <p:sp>
        <p:nvSpPr>
          <p:cNvPr id="43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25</a:t>
            </a:fld>
            <a:endParaRPr/>
          </a:p>
        </p:txBody>
      </p:sp>
      <p:sp>
        <p:nvSpPr>
          <p:cNvPr id="437" name="Content Placeholder 2"/>
          <p:cNvSpPr txBox="1">
            <a:spLocks noGrp="1"/>
          </p:cNvSpPr>
          <p:nvPr>
            <p:ph type="body" idx="1"/>
          </p:nvPr>
        </p:nvSpPr>
        <p:spPr>
          <a:xfrm>
            <a:off x="1893878" y="943924"/>
            <a:ext cx="8707216" cy="5673885"/>
          </a:xfrm>
          <a:prstGeom prst="rect">
            <a:avLst/>
          </a:prstGeom>
        </p:spPr>
        <p:txBody>
          <a:bodyPr/>
          <a:lstStyle/>
          <a:p>
            <a:pPr marL="0" indent="0" defTabSz="263283">
              <a:spcBef>
                <a:spcPts val="200"/>
              </a:spcBef>
              <a:buSzTx/>
              <a:buNone/>
              <a:defRPr sz="2184"/>
            </a:pPr>
            <a:r>
              <a:rPr b="1" dirty="0">
                <a:solidFill>
                  <a:srgbClr val="C00000"/>
                </a:solidFill>
              </a:rPr>
              <a:t>The following essential functions can be established with the flexibility to adapt to different incidents, organizations, and authorities:</a:t>
            </a:r>
          </a:p>
          <a:p>
            <a:pPr marL="231140" indent="-231140" defTabSz="263283">
              <a:spcBef>
                <a:spcPts val="200"/>
              </a:spcBef>
              <a:defRPr sz="2184">
                <a:solidFill>
                  <a:srgbClr val="FF0000"/>
                </a:solidFill>
              </a:defRPr>
            </a:pPr>
            <a:endParaRPr dirty="0"/>
          </a:p>
          <a:p>
            <a:pPr marL="231140" indent="-231140" defTabSz="263283">
              <a:spcBef>
                <a:spcPts val="200"/>
              </a:spcBef>
              <a:buClr>
                <a:srgbClr val="C00000"/>
              </a:buClr>
              <a:defRPr sz="2184">
                <a:solidFill>
                  <a:srgbClr val="FF0000"/>
                </a:solidFill>
              </a:defRPr>
            </a:pPr>
            <a:r>
              <a:rPr dirty="0">
                <a:solidFill>
                  <a:schemeClr val="accent3"/>
                </a:solidFill>
              </a:rPr>
              <a:t>Management</a:t>
            </a:r>
            <a:r>
              <a:rPr dirty="0">
                <a:solidFill>
                  <a:srgbClr val="000000"/>
                </a:solidFill>
              </a:rPr>
              <a:t> – responsible for overall operation of incidents or events (including coordinating risk communication and liaison with other agencies) </a:t>
            </a:r>
          </a:p>
          <a:p>
            <a:pPr marL="231140" indent="-231140" defTabSz="263283">
              <a:spcBef>
                <a:spcPts val="200"/>
              </a:spcBef>
              <a:buClr>
                <a:srgbClr val="C00000"/>
              </a:buClr>
              <a:defRPr sz="2184">
                <a:solidFill>
                  <a:srgbClr val="FF0000"/>
                </a:solidFill>
              </a:defRPr>
            </a:pPr>
            <a:r>
              <a:rPr sz="2184" dirty="0">
                <a:solidFill>
                  <a:schemeClr val="accent3"/>
                </a:solidFill>
              </a:rPr>
              <a:t>Operations </a:t>
            </a:r>
            <a:r>
              <a:rPr dirty="0">
                <a:solidFill>
                  <a:srgbClr val="000000"/>
                </a:solidFill>
              </a:rPr>
              <a:t>– at the field level, this function provides direct response to the incident or event; at higher levels, it provides coordination and technical guidance</a:t>
            </a:r>
          </a:p>
          <a:p>
            <a:pPr marL="231140" indent="-231140" defTabSz="263283">
              <a:spcBef>
                <a:spcPts val="200"/>
              </a:spcBef>
              <a:buClr>
                <a:srgbClr val="C00000"/>
              </a:buClr>
              <a:defRPr sz="2184">
                <a:solidFill>
                  <a:srgbClr val="FF0000"/>
                </a:solidFill>
              </a:defRPr>
            </a:pPr>
            <a:r>
              <a:rPr sz="2184" dirty="0">
                <a:solidFill>
                  <a:schemeClr val="accent3"/>
                </a:solidFill>
              </a:rPr>
              <a:t>Planning</a:t>
            </a:r>
            <a:r>
              <a:rPr dirty="0">
                <a:solidFill>
                  <a:srgbClr val="000000"/>
                </a:solidFill>
              </a:rPr>
              <a:t> – collection of data, analysis, and planning of future actions based on the likely course of the incident and the resources available </a:t>
            </a:r>
          </a:p>
          <a:p>
            <a:pPr marL="231140" indent="-231140" defTabSz="263283">
              <a:spcBef>
                <a:spcPts val="200"/>
              </a:spcBef>
              <a:buClr>
                <a:srgbClr val="C00000"/>
              </a:buClr>
              <a:defRPr sz="2184">
                <a:solidFill>
                  <a:srgbClr val="FF0000"/>
                </a:solidFill>
              </a:defRPr>
            </a:pPr>
            <a:r>
              <a:rPr sz="2184" dirty="0">
                <a:solidFill>
                  <a:schemeClr val="accent3"/>
                </a:solidFill>
              </a:rPr>
              <a:t>Logistics</a:t>
            </a:r>
            <a:r>
              <a:rPr dirty="0">
                <a:solidFill>
                  <a:srgbClr val="000000"/>
                </a:solidFill>
              </a:rPr>
              <a:t> – management of all material resources required for the response. It also provides services in support of the response, such as health services for responders </a:t>
            </a:r>
          </a:p>
          <a:p>
            <a:pPr marL="231140" indent="-231140" defTabSz="263283">
              <a:spcBef>
                <a:spcPts val="200"/>
              </a:spcBef>
              <a:buClr>
                <a:srgbClr val="C00000"/>
              </a:buClr>
              <a:defRPr sz="2184">
                <a:solidFill>
                  <a:srgbClr val="FF0000"/>
                </a:solidFill>
              </a:defRPr>
            </a:pPr>
            <a:r>
              <a:rPr sz="2184" dirty="0">
                <a:solidFill>
                  <a:schemeClr val="accent3"/>
                </a:solidFill>
              </a:rPr>
              <a:t>Finance and administration </a:t>
            </a:r>
            <a:r>
              <a:rPr dirty="0">
                <a:solidFill>
                  <a:srgbClr val="000000"/>
                </a:solidFill>
              </a:rPr>
              <a:t>– financial management; tracking of all response costs; budget preparation and monitoring; and production and maintenance of administrative records.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26</a:t>
            </a:fld>
            <a:endParaRPr/>
          </a:p>
        </p:txBody>
      </p:sp>
      <p:sp>
        <p:nvSpPr>
          <p:cNvPr id="444" name="Title 1"/>
          <p:cNvSpPr txBox="1">
            <a:spLocks noGrp="1"/>
          </p:cNvSpPr>
          <p:nvPr>
            <p:ph type="title"/>
          </p:nvPr>
        </p:nvSpPr>
        <p:spPr>
          <a:xfrm>
            <a:off x="479376" y="188639"/>
            <a:ext cx="3264196" cy="1932378"/>
          </a:xfrm>
          <a:prstGeom prst="rect">
            <a:avLst/>
          </a:prstGeom>
        </p:spPr>
        <p:txBody>
          <a:bodyPr/>
          <a:lstStyle/>
          <a:p>
            <a:r>
              <a:rPr b="1" dirty="0"/>
              <a:t>PHEOC Operations</a:t>
            </a:r>
          </a:p>
        </p:txBody>
      </p:sp>
      <p:sp>
        <p:nvSpPr>
          <p:cNvPr id="445" name="Content Placeholder 2"/>
          <p:cNvSpPr txBox="1">
            <a:spLocks noGrp="1"/>
          </p:cNvSpPr>
          <p:nvPr>
            <p:ph type="body" idx="1"/>
          </p:nvPr>
        </p:nvSpPr>
        <p:spPr>
          <a:xfrm>
            <a:off x="4273551" y="842962"/>
            <a:ext cx="7151042" cy="5546726"/>
          </a:xfrm>
          <a:prstGeom prst="rect">
            <a:avLst/>
          </a:prstGeom>
        </p:spPr>
        <p:txBody>
          <a:bodyPr/>
          <a:lstStyle/>
          <a:p>
            <a:pPr marL="0" indent="0" defTabSz="286428">
              <a:spcBef>
                <a:spcPts val="200"/>
              </a:spcBef>
              <a:buSzTx/>
              <a:buNone/>
              <a:defRPr sz="2376"/>
            </a:pPr>
            <a:r>
              <a:rPr b="1" dirty="0">
                <a:solidFill>
                  <a:srgbClr val="C00000"/>
                </a:solidFill>
              </a:rPr>
              <a:t>A PHEOC operates on the basis of three types of plans:</a:t>
            </a:r>
            <a:br>
              <a:rPr lang="hu-HU" b="1" dirty="0">
                <a:solidFill>
                  <a:srgbClr val="C00000"/>
                </a:solidFill>
              </a:rPr>
            </a:br>
            <a:r>
              <a:rPr b="1" dirty="0">
                <a:solidFill>
                  <a:srgbClr val="C00000"/>
                </a:solidFill>
              </a:rPr>
              <a:t> </a:t>
            </a:r>
          </a:p>
          <a:p>
            <a:pPr marL="457200" lvl="1" indent="-457200" defTabSz="286428">
              <a:spcBef>
                <a:spcPts val="0"/>
              </a:spcBef>
              <a:buClr>
                <a:srgbClr val="C00000"/>
              </a:buClr>
              <a:buSzTx/>
              <a:buFont typeface="+mj-lt"/>
              <a:buAutoNum type="arabicPeriod"/>
              <a:defRPr sz="2376"/>
            </a:pPr>
            <a:r>
              <a:rPr lang="en-US" dirty="0"/>
              <a:t>PHEOC plan </a:t>
            </a:r>
            <a:br>
              <a:rPr lang="hu-HU" dirty="0"/>
            </a:br>
            <a:r>
              <a:rPr lang="en-US" dirty="0"/>
              <a:t>Describes the structure, functions and procedures for operating a PHEOC</a:t>
            </a:r>
            <a:br>
              <a:rPr lang="hu-HU" dirty="0"/>
            </a:br>
            <a:endParaRPr lang="hu-HU" dirty="0"/>
          </a:p>
          <a:p>
            <a:pPr marL="457200" lvl="1" indent="-457200" defTabSz="286428">
              <a:spcBef>
                <a:spcPts val="0"/>
              </a:spcBef>
              <a:buClr>
                <a:srgbClr val="C00000"/>
              </a:buClr>
              <a:buSzTx/>
              <a:buFont typeface="+mj-lt"/>
              <a:buAutoNum type="arabicPeriod"/>
              <a:defRPr sz="2376"/>
            </a:pPr>
            <a:r>
              <a:rPr lang="en-US" sz="2376" dirty="0"/>
              <a:t>Event</a:t>
            </a:r>
            <a:r>
              <a:rPr lang="en-US" dirty="0"/>
              <a:t> or hazard-specific response and management plans</a:t>
            </a:r>
            <a:r>
              <a:rPr lang="hu-HU" dirty="0"/>
              <a:t> </a:t>
            </a:r>
            <a:br>
              <a:rPr lang="hu-HU" dirty="0"/>
            </a:br>
            <a:r>
              <a:rPr lang="hu-HU" dirty="0"/>
              <a:t>B</a:t>
            </a:r>
            <a:r>
              <a:rPr lang="en-US" dirty="0"/>
              <a:t>ased on the prioritized list of threats and hazards </a:t>
            </a:r>
            <a:br>
              <a:rPr lang="hu-HU" dirty="0"/>
            </a:br>
            <a:endParaRPr lang="hu-HU" dirty="0"/>
          </a:p>
          <a:p>
            <a:pPr marL="457200" lvl="1" indent="-457200" defTabSz="286428">
              <a:spcBef>
                <a:spcPts val="0"/>
              </a:spcBef>
              <a:buClr>
                <a:srgbClr val="C00000"/>
              </a:buClr>
              <a:buSzTx/>
              <a:buFont typeface="+mj-lt"/>
              <a:buAutoNum type="arabicPeriod"/>
              <a:defRPr sz="2376"/>
            </a:pPr>
            <a:r>
              <a:rPr dirty="0"/>
              <a:t>Incident action plan </a:t>
            </a:r>
            <a:br>
              <a:rPr lang="hu-HU" dirty="0"/>
            </a:br>
            <a:r>
              <a:rPr dirty="0"/>
              <a:t>Based on assessment of the scale and impact of the public health emergency and the availability of resources and capacities, action plans result in a more effective response</a:t>
            </a:r>
          </a:p>
        </p:txBody>
      </p:sp>
      <p:sp>
        <p:nvSpPr>
          <p:cNvPr id="446" name="Rounded Rectangle 5"/>
          <p:cNvSpPr/>
          <p:nvPr/>
        </p:nvSpPr>
        <p:spPr>
          <a:xfrm flipV="1">
            <a:off x="479376" y="1700808"/>
            <a:ext cx="2655039"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27</a:t>
            </a:fld>
            <a:endParaRPr/>
          </a:p>
        </p:txBody>
      </p:sp>
      <p:sp>
        <p:nvSpPr>
          <p:cNvPr id="449" name="Title 6"/>
          <p:cNvSpPr txBox="1">
            <a:spLocks noGrp="1"/>
          </p:cNvSpPr>
          <p:nvPr>
            <p:ph type="title"/>
          </p:nvPr>
        </p:nvSpPr>
        <p:spPr>
          <a:xfrm>
            <a:off x="438097" y="116631"/>
            <a:ext cx="3264195" cy="1932378"/>
          </a:xfrm>
          <a:prstGeom prst="rect">
            <a:avLst/>
          </a:prstGeom>
        </p:spPr>
        <p:txBody>
          <a:bodyPr/>
          <a:lstStyle/>
          <a:p>
            <a:r>
              <a:rPr b="1" dirty="0"/>
              <a:t>PHEOC management</a:t>
            </a:r>
          </a:p>
        </p:txBody>
      </p:sp>
      <p:sp>
        <p:nvSpPr>
          <p:cNvPr id="450" name="Content Placeholder 7"/>
          <p:cNvSpPr txBox="1">
            <a:spLocks noGrp="1"/>
          </p:cNvSpPr>
          <p:nvPr>
            <p:ph type="body" sz="half" idx="1"/>
          </p:nvPr>
        </p:nvSpPr>
        <p:spPr>
          <a:xfrm>
            <a:off x="4273550" y="1628799"/>
            <a:ext cx="7529514" cy="3824785"/>
          </a:xfrm>
          <a:prstGeom prst="rect">
            <a:avLst/>
          </a:prstGeom>
        </p:spPr>
        <p:txBody>
          <a:bodyPr anchor="ctr"/>
          <a:lstStyle/>
          <a:p>
            <a:pPr marL="254000" indent="-254000">
              <a:defRPr sz="2400"/>
            </a:pPr>
            <a:r>
              <a:rPr dirty="0"/>
              <a:t>The PHEOC facility manager is responsible for the operation and maintenance of the PHEOC </a:t>
            </a:r>
          </a:p>
          <a:p>
            <a:pPr marL="254000" indent="-254000">
              <a:defRPr sz="2400"/>
            </a:pPr>
            <a:endParaRPr dirty="0"/>
          </a:p>
          <a:p>
            <a:pPr marL="254000" indent="-254000">
              <a:defRPr sz="2400"/>
            </a:pPr>
            <a:r>
              <a:rPr dirty="0"/>
              <a:t>PHEOC facility manager ensures PHEOC functionality, systems, hardware, software and staff support tools are well-maintained and operational when needed</a:t>
            </a:r>
          </a:p>
          <a:p>
            <a:pPr marL="254000" indent="-254000">
              <a:defRPr sz="2400"/>
            </a:pPr>
            <a:endParaRPr dirty="0"/>
          </a:p>
          <a:p>
            <a:pPr marL="254000" indent="-254000">
              <a:defRPr sz="2400"/>
            </a:pPr>
            <a:r>
              <a:rPr dirty="0"/>
              <a:t>The PHEOC facility manager organizes visitors, provides briefings for new staff and provides access where appropriate to the PHEOC </a:t>
            </a:r>
          </a:p>
        </p:txBody>
      </p:sp>
      <p:sp>
        <p:nvSpPr>
          <p:cNvPr id="451" name="Rounded Rectangle 2"/>
          <p:cNvSpPr/>
          <p:nvPr/>
        </p:nvSpPr>
        <p:spPr>
          <a:xfrm flipV="1">
            <a:off x="453443" y="1628799"/>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28</a:t>
            </a:fld>
            <a:endParaRPr/>
          </a:p>
        </p:txBody>
      </p:sp>
      <p:sp>
        <p:nvSpPr>
          <p:cNvPr id="456" name="Title 6"/>
          <p:cNvSpPr txBox="1">
            <a:spLocks noGrp="1"/>
          </p:cNvSpPr>
          <p:nvPr>
            <p:ph type="title"/>
          </p:nvPr>
        </p:nvSpPr>
        <p:spPr>
          <a:xfrm>
            <a:off x="379747" y="260647"/>
            <a:ext cx="3264195" cy="1932378"/>
          </a:xfrm>
          <a:prstGeom prst="rect">
            <a:avLst/>
          </a:prstGeom>
        </p:spPr>
        <p:txBody>
          <a:bodyPr/>
          <a:lstStyle/>
          <a:p>
            <a:r>
              <a:rPr b="1" dirty="0"/>
              <a:t>PHEOC and IMS management</a:t>
            </a:r>
          </a:p>
        </p:txBody>
      </p:sp>
      <p:sp>
        <p:nvSpPr>
          <p:cNvPr id="457" name="Content Placeholder 7"/>
          <p:cNvSpPr txBox="1">
            <a:spLocks noGrp="1"/>
          </p:cNvSpPr>
          <p:nvPr>
            <p:ph type="body" idx="1"/>
          </p:nvPr>
        </p:nvSpPr>
        <p:spPr>
          <a:prstGeom prst="rect">
            <a:avLst/>
          </a:prstGeom>
        </p:spPr>
        <p:txBody>
          <a:bodyPr anchor="ctr"/>
          <a:lstStyle/>
          <a:p>
            <a:pPr marL="0" indent="0">
              <a:buSzTx/>
              <a:buNone/>
              <a:defRPr sz="2400"/>
            </a:pPr>
            <a:r>
              <a:rPr dirty="0"/>
              <a:t>The PHEOC facility manager and the Incident Manager are two very different positions and cannot be filled by the same person.</a:t>
            </a:r>
            <a:br>
              <a:rPr lang="hu-HU" dirty="0"/>
            </a:br>
            <a:endParaRPr dirty="0"/>
          </a:p>
          <a:p>
            <a:pPr marL="0" indent="0">
              <a:buSzTx/>
              <a:buNone/>
              <a:defRPr sz="2400"/>
            </a:pPr>
            <a:r>
              <a:rPr dirty="0"/>
              <a:t>Video: Emergency Operations Center (EOC), Centers for Disease Control and Prevention (CDC) </a:t>
            </a:r>
          </a:p>
          <a:p>
            <a:pPr>
              <a:buSzTx/>
              <a:buNone/>
              <a:defRPr sz="2400"/>
            </a:pPr>
            <a:r>
              <a:rPr u="sng" dirty="0">
                <a:solidFill>
                  <a:srgbClr val="0563C1"/>
                </a:solidFill>
                <a:uFill>
                  <a:solidFill>
                    <a:srgbClr val="0563C1"/>
                  </a:solidFill>
                </a:uFill>
                <a:hlinkClick r:id="rId2"/>
              </a:rPr>
              <a:t>https://www.youtube.com/watch?v=RwtEp84tGYQ</a:t>
            </a:r>
          </a:p>
          <a:p>
            <a:pPr>
              <a:buSzTx/>
              <a:buNone/>
              <a:defRPr sz="2400"/>
            </a:pPr>
            <a:endParaRPr u="sng" dirty="0">
              <a:solidFill>
                <a:srgbClr val="0563C1"/>
              </a:solidFill>
              <a:uFill>
                <a:solidFill>
                  <a:srgbClr val="0563C1"/>
                </a:solidFill>
              </a:uFill>
              <a:hlinkClick r:id="rId2"/>
            </a:endParaRPr>
          </a:p>
          <a:p>
            <a:pPr marL="0" indent="0">
              <a:buSzTx/>
              <a:buNone/>
              <a:defRPr sz="2400"/>
            </a:pPr>
            <a:endParaRPr u="sng" dirty="0">
              <a:solidFill>
                <a:srgbClr val="0563C1"/>
              </a:solidFill>
              <a:uFill>
                <a:solidFill>
                  <a:srgbClr val="0563C1"/>
                </a:solidFill>
              </a:uFill>
              <a:hlinkClick r:id="rId2"/>
            </a:endParaRPr>
          </a:p>
        </p:txBody>
      </p:sp>
      <p:sp>
        <p:nvSpPr>
          <p:cNvPr id="459" name="Rounded Rectangle 3"/>
          <p:cNvSpPr/>
          <p:nvPr/>
        </p:nvSpPr>
        <p:spPr>
          <a:xfrm flipV="1">
            <a:off x="379747" y="1720472"/>
            <a:ext cx="2515176" cy="11182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29</a:t>
            </a:fld>
            <a:endParaRPr/>
          </a:p>
        </p:txBody>
      </p:sp>
      <p:sp>
        <p:nvSpPr>
          <p:cNvPr id="462" name="Google Shape;300;p7"/>
          <p:cNvSpPr txBox="1">
            <a:spLocks noGrp="1"/>
          </p:cNvSpPr>
          <p:nvPr>
            <p:ph type="body" sz="half" idx="1"/>
          </p:nvPr>
        </p:nvSpPr>
        <p:spPr>
          <a:xfrm>
            <a:off x="528212" y="1744152"/>
            <a:ext cx="11347451" cy="1870076"/>
          </a:xfrm>
          <a:prstGeom prst="rect">
            <a:avLst/>
          </a:prstGeom>
        </p:spPr>
        <p:txBody>
          <a:bodyPr lIns="134999" tIns="134999" rIns="134999" bIns="134999"/>
          <a:lstStyle>
            <a:lvl1pPr>
              <a:defRPr sz="3600"/>
            </a:lvl1pPr>
          </a:lstStyle>
          <a:p>
            <a:r>
              <a:rPr b="1" dirty="0"/>
              <a:t>6. Data and </a:t>
            </a:r>
            <a:br>
              <a:rPr lang="hu-HU" b="1" dirty="0"/>
            </a:br>
            <a:r>
              <a:rPr b="1" dirty="0"/>
              <a:t>Information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274" name="Google Shape;307;p8"/>
          <p:cNvSpPr txBox="1">
            <a:spLocks noGrp="1"/>
          </p:cNvSpPr>
          <p:nvPr>
            <p:ph type="title"/>
          </p:nvPr>
        </p:nvSpPr>
        <p:spPr>
          <a:xfrm>
            <a:off x="388937" y="116631"/>
            <a:ext cx="3264195" cy="1932378"/>
          </a:xfrm>
          <a:prstGeom prst="rect">
            <a:avLst/>
          </a:prstGeom>
        </p:spPr>
        <p:txBody>
          <a:bodyPr lIns="0" tIns="0" rIns="0" bIns="0"/>
          <a:lstStyle/>
          <a:p>
            <a:r>
              <a:rPr b="1" dirty="0"/>
              <a:t>Introduction</a:t>
            </a:r>
          </a:p>
        </p:txBody>
      </p:sp>
      <p:sp>
        <p:nvSpPr>
          <p:cNvPr id="275" name="Google Shape;308;p8"/>
          <p:cNvSpPr txBox="1">
            <a:spLocks noGrp="1"/>
          </p:cNvSpPr>
          <p:nvPr>
            <p:ph type="body" idx="1"/>
          </p:nvPr>
        </p:nvSpPr>
        <p:spPr>
          <a:xfrm>
            <a:off x="4273550" y="1772816"/>
            <a:ext cx="7529514" cy="4616873"/>
          </a:xfrm>
          <a:prstGeom prst="rect">
            <a:avLst/>
          </a:prstGeom>
        </p:spPr>
        <p:txBody>
          <a:bodyPr lIns="0" tIns="0" rIns="0" bIns="0"/>
          <a:lstStyle/>
          <a:p>
            <a:pPr marL="0" indent="0">
              <a:buSzTx/>
              <a:buNone/>
              <a:defRPr sz="2400"/>
            </a:pPr>
            <a:r>
              <a:rPr dirty="0"/>
              <a:t>This learning resource is part of the Rapid Response Team Advanced Training Programme (RRT ATP) especially geared to RRT members.</a:t>
            </a:r>
          </a:p>
          <a:p>
            <a:pPr marL="0" indent="0">
              <a:buSzTx/>
              <a:buNone/>
              <a:defRPr sz="2400"/>
            </a:pPr>
            <a:endParaRPr dirty="0"/>
          </a:p>
          <a:p>
            <a:pPr marL="0" indent="0">
              <a:buSzTx/>
              <a:buNone/>
              <a:defRPr sz="2400"/>
            </a:pPr>
            <a:r>
              <a:rPr dirty="0"/>
              <a:t>Based on an all-hazard approach, the programme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a:t>
            </a:r>
            <a:r>
              <a:rPr lang="fr-FR" dirty="0"/>
              <a:t> Programme.</a:t>
            </a:r>
            <a:endParaRPr dirty="0"/>
          </a:p>
        </p:txBody>
      </p:sp>
      <p:sp>
        <p:nvSpPr>
          <p:cNvPr id="276" name="Rounded Rectangle 2"/>
          <p:cNvSpPr/>
          <p:nvPr/>
        </p:nvSpPr>
        <p:spPr>
          <a:xfrm flipV="1">
            <a:off x="388936" y="1412775"/>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30</a:t>
            </a:fld>
            <a:endParaRPr/>
          </a:p>
        </p:txBody>
      </p:sp>
      <p:sp>
        <p:nvSpPr>
          <p:cNvPr id="465" name="Title 1"/>
          <p:cNvSpPr txBox="1">
            <a:spLocks noGrp="1"/>
          </p:cNvSpPr>
          <p:nvPr>
            <p:ph type="title"/>
          </p:nvPr>
        </p:nvSpPr>
        <p:spPr>
          <a:xfrm>
            <a:off x="246570" y="-30963"/>
            <a:ext cx="4286122" cy="646113"/>
          </a:xfrm>
          <a:prstGeom prst="rect">
            <a:avLst/>
          </a:prstGeom>
        </p:spPr>
        <p:txBody>
          <a:bodyPr/>
          <a:lstStyle/>
          <a:p>
            <a:r>
              <a:rPr b="1" dirty="0"/>
              <a:t>Data and information</a:t>
            </a:r>
          </a:p>
        </p:txBody>
      </p:sp>
      <p:sp>
        <p:nvSpPr>
          <p:cNvPr id="466" name="Content Placeholder 2"/>
          <p:cNvSpPr txBox="1">
            <a:spLocks noGrp="1"/>
          </p:cNvSpPr>
          <p:nvPr>
            <p:ph type="body" sz="half" idx="1"/>
          </p:nvPr>
        </p:nvSpPr>
        <p:spPr>
          <a:xfrm>
            <a:off x="1319806" y="1700788"/>
            <a:ext cx="4441897" cy="4654072"/>
          </a:xfrm>
          <a:prstGeom prst="rect">
            <a:avLst/>
          </a:prstGeom>
        </p:spPr>
        <p:txBody>
          <a:bodyPr/>
          <a:lstStyle>
            <a:lvl1pPr marL="0" indent="0">
              <a:buSzTx/>
              <a:buNone/>
              <a:defRPr sz="2400"/>
            </a:lvl1pPr>
          </a:lstStyle>
          <a:p>
            <a:r>
              <a:rPr dirty="0"/>
              <a:t>The goal of the PHEOC information system is to increase the availability, accessibility, quality, timeliness, and usefulness of emergency operations data. Info system must support all the functions of the PHEOC and should respect the principles of data security, privacy and confidentiality. </a:t>
            </a:r>
          </a:p>
        </p:txBody>
      </p:sp>
      <p:pic>
        <p:nvPicPr>
          <p:cNvPr id="467" name="Picture 6" descr="Picture 6"/>
          <p:cNvPicPr>
            <a:picLocks noChangeAspect="1"/>
          </p:cNvPicPr>
          <p:nvPr/>
        </p:nvPicPr>
        <p:blipFill>
          <a:blip r:embed="rId3"/>
          <a:stretch>
            <a:fillRect/>
          </a:stretch>
        </p:blipFill>
        <p:spPr>
          <a:xfrm>
            <a:off x="5820421" y="1700788"/>
            <a:ext cx="4570575" cy="3312394"/>
          </a:xfrm>
          <a:prstGeom prst="rect">
            <a:avLst/>
          </a:prstGeom>
          <a:ln w="12700">
            <a:miter lim="400000"/>
          </a:ln>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31</a:t>
            </a:fld>
            <a:endParaRPr/>
          </a:p>
        </p:txBody>
      </p:sp>
      <p:sp>
        <p:nvSpPr>
          <p:cNvPr id="472" name="Title 1"/>
          <p:cNvSpPr txBox="1">
            <a:spLocks noGrp="1"/>
          </p:cNvSpPr>
          <p:nvPr>
            <p:ph type="title"/>
          </p:nvPr>
        </p:nvSpPr>
        <p:spPr>
          <a:xfrm>
            <a:off x="393763" y="548679"/>
            <a:ext cx="3264196" cy="1577299"/>
          </a:xfrm>
          <a:prstGeom prst="rect">
            <a:avLst/>
          </a:prstGeom>
        </p:spPr>
        <p:txBody>
          <a:bodyPr/>
          <a:lstStyle/>
          <a:p>
            <a:r>
              <a:rPr b="1" dirty="0"/>
              <a:t>Information systems and standards</a:t>
            </a:r>
          </a:p>
        </p:txBody>
      </p:sp>
      <p:sp>
        <p:nvSpPr>
          <p:cNvPr id="473" name="Content Placeholder 2"/>
          <p:cNvSpPr txBox="1">
            <a:spLocks noGrp="1"/>
          </p:cNvSpPr>
          <p:nvPr>
            <p:ph type="body" idx="1"/>
          </p:nvPr>
        </p:nvSpPr>
        <p:spPr>
          <a:xfrm>
            <a:off x="4357211" y="1068646"/>
            <a:ext cx="7529514" cy="4976913"/>
          </a:xfrm>
          <a:prstGeom prst="rect">
            <a:avLst/>
          </a:prstGeom>
        </p:spPr>
        <p:txBody>
          <a:bodyPr/>
          <a:lstStyle/>
          <a:p>
            <a:pPr marL="0" indent="0">
              <a:buSzTx/>
              <a:buNone/>
              <a:defRPr sz="2400"/>
            </a:pPr>
            <a:r>
              <a:rPr dirty="0"/>
              <a:t>The PHEOC information system must be seamlessly integrated with other relevant national information systems.</a:t>
            </a:r>
            <a:br>
              <a:rPr lang="hu-HU" dirty="0"/>
            </a:br>
            <a:endParaRPr dirty="0"/>
          </a:p>
          <a:p>
            <a:pPr marL="0" indent="0">
              <a:buSzTx/>
              <a:buNone/>
              <a:defRPr sz="2400"/>
            </a:pPr>
            <a:endParaRPr dirty="0"/>
          </a:p>
          <a:p>
            <a:pPr marL="0" indent="0">
              <a:buSzTx/>
              <a:buNone/>
              <a:defRPr sz="2400"/>
            </a:pPr>
            <a:r>
              <a:rPr b="1" dirty="0">
                <a:solidFill>
                  <a:srgbClr val="C00000"/>
                </a:solidFill>
              </a:rPr>
              <a:t>A PHEOC information system includes six components:</a:t>
            </a:r>
            <a:br>
              <a:rPr lang="hu-HU" b="1" dirty="0">
                <a:solidFill>
                  <a:srgbClr val="C00000"/>
                </a:solidFill>
              </a:rPr>
            </a:br>
            <a:endParaRPr b="1" dirty="0">
              <a:solidFill>
                <a:srgbClr val="C00000"/>
              </a:solidFill>
            </a:endParaRPr>
          </a:p>
          <a:p>
            <a:pPr marL="398661" lvl="1" indent="-254000">
              <a:spcBef>
                <a:spcPts val="100"/>
              </a:spcBef>
              <a:buClr>
                <a:srgbClr val="C00000"/>
              </a:buClr>
              <a:buFontTx/>
              <a:buAutoNum type="arabicPeriod"/>
              <a:defRPr sz="2400"/>
            </a:pPr>
            <a:r>
              <a:rPr dirty="0"/>
              <a:t>Resources </a:t>
            </a:r>
            <a:endParaRPr sz="2800" dirty="0"/>
          </a:p>
          <a:p>
            <a:pPr marL="398661" lvl="1" indent="-254000">
              <a:spcBef>
                <a:spcPts val="100"/>
              </a:spcBef>
              <a:buClr>
                <a:srgbClr val="C00000"/>
              </a:buClr>
              <a:buFontTx/>
              <a:buAutoNum type="arabicPeriod"/>
              <a:defRPr sz="2400"/>
            </a:pPr>
            <a:r>
              <a:rPr dirty="0"/>
              <a:t>Indicators</a:t>
            </a:r>
            <a:endParaRPr sz="2800" dirty="0"/>
          </a:p>
          <a:p>
            <a:pPr marL="398661" lvl="1" indent="-254000">
              <a:spcBef>
                <a:spcPts val="100"/>
              </a:spcBef>
              <a:buClr>
                <a:srgbClr val="C00000"/>
              </a:buClr>
              <a:buFontTx/>
              <a:buAutoNum type="arabicPeriod"/>
              <a:defRPr sz="2400"/>
            </a:pPr>
            <a:r>
              <a:rPr dirty="0"/>
              <a:t>Data sources </a:t>
            </a:r>
          </a:p>
          <a:p>
            <a:pPr marL="398661" lvl="1" indent="-254000">
              <a:spcBef>
                <a:spcPts val="100"/>
              </a:spcBef>
              <a:buClr>
                <a:srgbClr val="C00000"/>
              </a:buClr>
              <a:buFontTx/>
              <a:buAutoNum type="arabicPeriod"/>
              <a:defRPr sz="2400"/>
            </a:pPr>
            <a:r>
              <a:rPr dirty="0"/>
              <a:t>Data management </a:t>
            </a:r>
          </a:p>
          <a:p>
            <a:pPr marL="398661" lvl="1" indent="-254000">
              <a:spcBef>
                <a:spcPts val="100"/>
              </a:spcBef>
              <a:buClr>
                <a:srgbClr val="C00000"/>
              </a:buClr>
              <a:buFontTx/>
              <a:buAutoNum type="arabicPeriod"/>
              <a:defRPr sz="2400"/>
            </a:pPr>
            <a:r>
              <a:rPr dirty="0"/>
              <a:t>A collaborative platform for information sharing</a:t>
            </a:r>
            <a:endParaRPr sz="2800" dirty="0"/>
          </a:p>
          <a:p>
            <a:pPr marL="398661" lvl="1" indent="-254000">
              <a:spcBef>
                <a:spcPts val="100"/>
              </a:spcBef>
              <a:buClr>
                <a:srgbClr val="C00000"/>
              </a:buClr>
              <a:buFontTx/>
              <a:buAutoNum type="arabicPeriod"/>
              <a:defRPr sz="2400"/>
            </a:pPr>
            <a:r>
              <a:rPr dirty="0"/>
              <a:t>Information products</a:t>
            </a:r>
          </a:p>
        </p:txBody>
      </p:sp>
      <p:sp>
        <p:nvSpPr>
          <p:cNvPr id="474" name="Rounded Rectangle 4"/>
          <p:cNvSpPr/>
          <p:nvPr/>
        </p:nvSpPr>
        <p:spPr>
          <a:xfrm flipV="1">
            <a:off x="388936" y="2060848"/>
            <a:ext cx="2250681" cy="65131"/>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32</a:t>
            </a:fld>
            <a:endParaRPr/>
          </a:p>
        </p:txBody>
      </p:sp>
      <p:sp>
        <p:nvSpPr>
          <p:cNvPr id="479" name="Title 1"/>
          <p:cNvSpPr txBox="1">
            <a:spLocks noGrp="1"/>
          </p:cNvSpPr>
          <p:nvPr>
            <p:ph type="title"/>
          </p:nvPr>
        </p:nvSpPr>
        <p:spPr>
          <a:xfrm>
            <a:off x="266208" y="-1466"/>
            <a:ext cx="3571876" cy="646113"/>
          </a:xfrm>
          <a:prstGeom prst="rect">
            <a:avLst/>
          </a:prstGeom>
        </p:spPr>
        <p:txBody>
          <a:bodyPr/>
          <a:lstStyle/>
          <a:p>
            <a:r>
              <a:rPr b="1" dirty="0"/>
              <a:t>Human resources</a:t>
            </a:r>
          </a:p>
        </p:txBody>
      </p:sp>
      <p:sp>
        <p:nvSpPr>
          <p:cNvPr id="480" name="Content Placeholder 2"/>
          <p:cNvSpPr txBox="1">
            <a:spLocks noGrp="1"/>
          </p:cNvSpPr>
          <p:nvPr>
            <p:ph type="body" sz="half" idx="1"/>
          </p:nvPr>
        </p:nvSpPr>
        <p:spPr>
          <a:xfrm>
            <a:off x="982529" y="1974039"/>
            <a:ext cx="5487097" cy="3927033"/>
          </a:xfrm>
          <a:prstGeom prst="rect">
            <a:avLst/>
          </a:prstGeom>
        </p:spPr>
        <p:txBody>
          <a:bodyPr/>
          <a:lstStyle/>
          <a:p>
            <a:pPr marL="254000" indent="-254000">
              <a:defRPr sz="2400"/>
            </a:pPr>
            <a:r>
              <a:rPr dirty="0"/>
              <a:t>Successful PHEOC operations requires competent, trained staff. </a:t>
            </a:r>
          </a:p>
          <a:p>
            <a:pPr marL="254000" indent="-254000">
              <a:defRPr sz="2400"/>
            </a:pPr>
            <a:r>
              <a:rPr dirty="0"/>
              <a:t>A roster should be maintained for each position within the PHEOC. </a:t>
            </a:r>
          </a:p>
          <a:p>
            <a:pPr marL="254000" indent="-254000">
              <a:defRPr sz="2400"/>
            </a:pPr>
            <a:r>
              <a:rPr dirty="0"/>
              <a:t>The roster should have sufficient numbers to maintain PHEOC operations around the clock (as required)</a:t>
            </a:r>
          </a:p>
        </p:txBody>
      </p:sp>
      <p:pic>
        <p:nvPicPr>
          <p:cNvPr id="481" name="Picture 14" descr="Picture 14"/>
          <p:cNvPicPr>
            <a:picLocks noChangeAspect="1"/>
          </p:cNvPicPr>
          <p:nvPr/>
        </p:nvPicPr>
        <p:blipFill>
          <a:blip r:embed="rId3"/>
          <a:stretch>
            <a:fillRect/>
          </a:stretch>
        </p:blipFill>
        <p:spPr>
          <a:xfrm>
            <a:off x="6629553" y="2062391"/>
            <a:ext cx="3918890" cy="2398920"/>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33</a:t>
            </a:fld>
            <a:endParaRPr/>
          </a:p>
        </p:txBody>
      </p:sp>
      <p:sp>
        <p:nvSpPr>
          <p:cNvPr id="486" name="Title 1"/>
          <p:cNvSpPr txBox="1">
            <a:spLocks noGrp="1"/>
          </p:cNvSpPr>
          <p:nvPr>
            <p:ph type="title"/>
          </p:nvPr>
        </p:nvSpPr>
        <p:spPr>
          <a:xfrm>
            <a:off x="263352" y="332655"/>
            <a:ext cx="2880319" cy="1932378"/>
          </a:xfrm>
          <a:prstGeom prst="rect">
            <a:avLst/>
          </a:prstGeom>
        </p:spPr>
        <p:txBody>
          <a:bodyPr/>
          <a:lstStyle/>
          <a:p>
            <a:r>
              <a:rPr b="1" dirty="0"/>
              <a:t>Monitoring and evaluation</a:t>
            </a:r>
          </a:p>
        </p:txBody>
      </p:sp>
      <p:sp>
        <p:nvSpPr>
          <p:cNvPr id="487" name="Content Placeholder 2"/>
          <p:cNvSpPr txBox="1">
            <a:spLocks noGrp="1"/>
          </p:cNvSpPr>
          <p:nvPr>
            <p:ph type="body" idx="1"/>
          </p:nvPr>
        </p:nvSpPr>
        <p:spPr>
          <a:xfrm>
            <a:off x="4367807" y="655637"/>
            <a:ext cx="7393867" cy="5546726"/>
          </a:xfrm>
          <a:prstGeom prst="rect">
            <a:avLst/>
          </a:prstGeom>
        </p:spPr>
        <p:txBody>
          <a:bodyPr anchor="ctr"/>
          <a:lstStyle/>
          <a:p>
            <a:pPr marL="0" indent="0">
              <a:buSzTx/>
              <a:buNone/>
              <a:defRPr sz="2400"/>
            </a:pPr>
            <a:r>
              <a:rPr dirty="0"/>
              <a:t>To improve PHEOC operations and capabilities, monitoring and evaluation should be embedded in its plans and activities. </a:t>
            </a:r>
          </a:p>
          <a:p>
            <a:pPr marL="0" indent="0">
              <a:buSzTx/>
              <a:buNone/>
              <a:defRPr sz="2400"/>
            </a:pPr>
            <a:endParaRPr dirty="0"/>
          </a:p>
          <a:p>
            <a:pPr marL="0" indent="0">
              <a:buSzTx/>
              <a:buNone/>
              <a:defRPr sz="2400"/>
            </a:pPr>
            <a:r>
              <a:rPr dirty="0"/>
              <a:t>All exercises and live activations should be followed by an evaluation (often called an ‘after action review’)</a:t>
            </a:r>
            <a:r>
              <a:rPr lang="hu-HU" dirty="0"/>
              <a:t>.</a:t>
            </a:r>
            <a:br>
              <a:rPr lang="hu-HU" dirty="0"/>
            </a:br>
            <a:endParaRPr dirty="0"/>
          </a:p>
          <a:p>
            <a:pPr marL="0" lvl="1" indent="0">
              <a:spcBef>
                <a:spcPts val="100"/>
              </a:spcBef>
              <a:buClr>
                <a:schemeClr val="accent3">
                  <a:lumOff val="-6274"/>
                </a:schemeClr>
              </a:buClr>
              <a:buNone/>
              <a:defRPr sz="2400"/>
            </a:pPr>
            <a:r>
              <a:rPr dirty="0"/>
              <a:t>These reports should provide actionable recommendations, identifying areas for improvement and, where necessary, implementing corrective actions. </a:t>
            </a:r>
          </a:p>
        </p:txBody>
      </p:sp>
      <p:sp>
        <p:nvSpPr>
          <p:cNvPr id="488" name="Rounded Rectangle 4"/>
          <p:cNvSpPr/>
          <p:nvPr/>
        </p:nvSpPr>
        <p:spPr>
          <a:xfrm flipV="1">
            <a:off x="335360" y="1772816"/>
            <a:ext cx="2515175" cy="111824"/>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34</a:t>
            </a:fld>
            <a:endParaRPr/>
          </a:p>
        </p:txBody>
      </p:sp>
      <p:sp>
        <p:nvSpPr>
          <p:cNvPr id="491" name="Content Placeholder 2"/>
          <p:cNvSpPr txBox="1">
            <a:spLocks noGrp="1"/>
          </p:cNvSpPr>
          <p:nvPr>
            <p:ph type="body" idx="1"/>
          </p:nvPr>
        </p:nvSpPr>
        <p:spPr>
          <a:xfrm>
            <a:off x="4434348" y="1945485"/>
            <a:ext cx="7186889" cy="4544866"/>
          </a:xfrm>
          <a:prstGeom prst="rect">
            <a:avLst/>
          </a:prstGeom>
        </p:spPr>
        <p:txBody>
          <a:bodyPr/>
          <a:lstStyle/>
          <a:p>
            <a:pPr marL="254000" indent="-254000">
              <a:defRPr sz="2400"/>
            </a:pPr>
            <a:r>
              <a:rPr dirty="0"/>
              <a:t>IMS is part of a broader public health emergency management program of risk analysis, preparedness, response and recovery.</a:t>
            </a:r>
          </a:p>
          <a:p>
            <a:pPr marL="254000" indent="-254000">
              <a:defRPr sz="2400"/>
            </a:pPr>
            <a:endParaRPr sz="1000" dirty="0"/>
          </a:p>
          <a:p>
            <a:pPr marL="254000" indent="-254000">
              <a:defRPr sz="2400"/>
            </a:pPr>
            <a:r>
              <a:rPr dirty="0"/>
              <a:t>PHEOCs integrate traditional public health services and other functions into an emergency management model</a:t>
            </a:r>
          </a:p>
          <a:p>
            <a:pPr marL="254000" indent="-254000">
              <a:defRPr sz="2400"/>
            </a:pPr>
            <a:endParaRPr sz="1050" dirty="0"/>
          </a:p>
          <a:p>
            <a:pPr marL="254000" indent="-254000">
              <a:defRPr sz="2400"/>
            </a:pPr>
            <a:r>
              <a:rPr dirty="0"/>
              <a:t>A functional PHEOC is an important component of the capacity to respond promptly and effectively to public health risks and public health emergencies. </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35</a:t>
            </a:fld>
            <a:endParaRPr/>
          </a:p>
        </p:txBody>
      </p:sp>
      <p:sp>
        <p:nvSpPr>
          <p:cNvPr id="499" name="Google Shape;308;p8"/>
          <p:cNvSpPr txBox="1">
            <a:spLocks noGrp="1"/>
          </p:cNvSpPr>
          <p:nvPr>
            <p:ph type="body" sz="half" idx="1"/>
          </p:nvPr>
        </p:nvSpPr>
        <p:spPr>
          <a:xfrm>
            <a:off x="587205" y="1695717"/>
            <a:ext cx="11347451" cy="1870076"/>
          </a:xfrm>
          <a:prstGeom prst="rect">
            <a:avLst/>
          </a:prstGeom>
        </p:spPr>
        <p:txBody>
          <a:bodyPr lIns="0" tIns="0" rIns="0" bIns="0"/>
          <a:lstStyle>
            <a:lvl1pPr>
              <a:lnSpc>
                <a:spcPct val="110000"/>
              </a:lnSpc>
            </a:lvl1pPr>
          </a:lstStyle>
          <a:p>
            <a:r>
              <a:rPr b="1" dirty="0"/>
              <a:t>8. References and </a:t>
            </a:r>
            <a:br>
              <a:rPr lang="hu-HU" b="1" dirty="0"/>
            </a:br>
            <a:r>
              <a:rPr b="1" dirty="0"/>
              <a:t>guidelines</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36</a:t>
            </a:fld>
            <a:endParaRPr/>
          </a:p>
        </p:txBody>
      </p:sp>
      <p:sp>
        <p:nvSpPr>
          <p:cNvPr id="504" name="Rectangle 2"/>
          <p:cNvSpPr txBox="1"/>
          <p:nvPr/>
        </p:nvSpPr>
        <p:spPr>
          <a:xfrm>
            <a:off x="4229831" y="1035548"/>
            <a:ext cx="7420253" cy="49936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a:defRPr sz="1400">
                <a:latin typeface="+mj-lt"/>
                <a:ea typeface="+mj-ea"/>
                <a:cs typeface="+mj-cs"/>
                <a:sym typeface="Source Sans Pro Regular"/>
              </a:defRPr>
            </a:pPr>
            <a:r>
              <a:rPr sz="1500" dirty="0"/>
              <a:t>GLOSSARY of Health Emergency and Disaster Risk Management Terminology , WHO, 2020</a:t>
            </a:r>
          </a:p>
          <a:p>
            <a:pPr>
              <a:defRPr sz="1400" u="sng">
                <a:latin typeface="+mj-lt"/>
                <a:ea typeface="+mj-ea"/>
                <a:cs typeface="+mj-cs"/>
                <a:sym typeface="Source Sans Pro Regular"/>
              </a:defRPr>
            </a:pPr>
            <a:r>
              <a:rPr sz="1500" dirty="0">
                <a:solidFill>
                  <a:srgbClr val="0563C1"/>
                </a:solidFill>
                <a:uFill>
                  <a:solidFill>
                    <a:srgbClr val="0563C1"/>
                  </a:solidFill>
                </a:uFill>
                <a:hlinkClick r:id="rId2"/>
              </a:rPr>
              <a:t>https://www.who.int/publications/i/item/9789240003699</a:t>
            </a:r>
            <a:r>
              <a:rPr sz="1500" u="none" dirty="0"/>
              <a:t> </a:t>
            </a:r>
          </a:p>
          <a:p>
            <a:pPr>
              <a:defRPr sz="1400">
                <a:latin typeface="+mj-lt"/>
                <a:ea typeface="+mj-ea"/>
                <a:cs typeface="+mj-cs"/>
                <a:sym typeface="Source Sans Pro Regular"/>
              </a:defRPr>
            </a:pPr>
            <a:endParaRPr sz="1500" u="none" dirty="0"/>
          </a:p>
          <a:p>
            <a:pPr>
              <a:defRPr sz="1400">
                <a:latin typeface="+mj-lt"/>
                <a:ea typeface="+mj-ea"/>
                <a:cs typeface="+mj-cs"/>
                <a:sym typeface="Source Sans Pro Regular"/>
              </a:defRPr>
            </a:pPr>
            <a:r>
              <a:rPr sz="1500" dirty="0"/>
              <a:t>IAEA Safety Glossary, Terminology Used in Nuclear Safety and Radiation Protection, 2018 </a:t>
            </a:r>
          </a:p>
          <a:p>
            <a:pPr>
              <a:defRPr sz="1400">
                <a:latin typeface="+mj-lt"/>
                <a:ea typeface="+mj-ea"/>
                <a:cs typeface="+mj-cs"/>
                <a:sym typeface="Source Sans Pro Regular"/>
              </a:defRPr>
            </a:pPr>
            <a:r>
              <a:rPr sz="1500" u="sng" dirty="0">
                <a:solidFill>
                  <a:srgbClr val="0563C1"/>
                </a:solidFill>
                <a:uFill>
                  <a:solidFill>
                    <a:srgbClr val="0563C1"/>
                  </a:solidFill>
                </a:uFill>
                <a:hlinkClick r:id="rId3"/>
              </a:rPr>
              <a:t>https://www-pub.iaea.org/MTCD/Publications/PDF/PUB1830_web.pdf</a:t>
            </a:r>
            <a:r>
              <a:rPr sz="1500" dirty="0"/>
              <a:t> </a:t>
            </a:r>
          </a:p>
          <a:p>
            <a:pPr>
              <a:defRPr sz="1400">
                <a:latin typeface="+mj-lt"/>
                <a:ea typeface="+mj-ea"/>
                <a:cs typeface="+mj-cs"/>
                <a:sym typeface="Source Sans Pro Regular"/>
              </a:defRPr>
            </a:pPr>
            <a:endParaRPr sz="1500" dirty="0"/>
          </a:p>
          <a:p>
            <a:pPr>
              <a:defRPr sz="1400">
                <a:latin typeface="+mj-lt"/>
                <a:ea typeface="+mj-ea"/>
                <a:cs typeface="+mj-cs"/>
                <a:sym typeface="Source Sans Pro Regular"/>
              </a:defRPr>
            </a:pPr>
            <a:r>
              <a:rPr sz="1500" dirty="0"/>
              <a:t>Emergency Response Framework, 2nd edition, WHO 2017</a:t>
            </a:r>
          </a:p>
          <a:p>
            <a:pPr>
              <a:defRPr sz="1400">
                <a:latin typeface="+mj-lt"/>
                <a:ea typeface="+mj-ea"/>
                <a:cs typeface="+mj-cs"/>
                <a:sym typeface="Source Sans Pro Regular"/>
              </a:defRPr>
            </a:pPr>
            <a:r>
              <a:rPr sz="1500" u="sng" dirty="0">
                <a:solidFill>
                  <a:srgbClr val="0563C1"/>
                </a:solidFill>
                <a:uFill>
                  <a:solidFill>
                    <a:srgbClr val="0563C1"/>
                  </a:solidFill>
                </a:uFill>
                <a:hlinkClick r:id="rId4"/>
              </a:rPr>
              <a:t>https://apps.who.int/iris/bitstream/handle/10665/258604/9789241512299-eng.pdf</a:t>
            </a:r>
            <a:r>
              <a:rPr sz="1500" dirty="0"/>
              <a:t> </a:t>
            </a:r>
          </a:p>
          <a:p>
            <a:pPr>
              <a:defRPr sz="1400">
                <a:latin typeface="+mj-lt"/>
                <a:ea typeface="+mj-ea"/>
                <a:cs typeface="+mj-cs"/>
                <a:sym typeface="Source Sans Pro Regular"/>
              </a:defRPr>
            </a:pPr>
            <a:endParaRPr sz="1500" dirty="0"/>
          </a:p>
          <a:p>
            <a:pPr>
              <a:spcBef>
                <a:spcPts val="300"/>
              </a:spcBef>
              <a:defRPr sz="1400">
                <a:latin typeface="+mj-lt"/>
                <a:ea typeface="+mj-ea"/>
                <a:cs typeface="+mj-cs"/>
                <a:sym typeface="Source Sans Pro Regular"/>
              </a:defRPr>
            </a:pPr>
            <a:r>
              <a:rPr sz="1500" dirty="0"/>
              <a:t>Framework for a Public Health Emergency Operations Centre</a:t>
            </a:r>
          </a:p>
          <a:p>
            <a:pPr>
              <a:spcBef>
                <a:spcPts val="300"/>
              </a:spcBef>
              <a:defRPr sz="1400">
                <a:latin typeface="+mj-lt"/>
                <a:ea typeface="+mj-ea"/>
                <a:cs typeface="+mj-cs"/>
                <a:sym typeface="Source Sans Pro Regular"/>
              </a:defRPr>
            </a:pPr>
            <a:r>
              <a:rPr sz="1500" u="sng" dirty="0">
                <a:solidFill>
                  <a:srgbClr val="0563C1"/>
                </a:solidFill>
                <a:uFill>
                  <a:solidFill>
                    <a:srgbClr val="0563C1"/>
                  </a:solidFill>
                </a:uFill>
                <a:hlinkClick r:id="rId5"/>
              </a:rPr>
              <a:t>https://www.who.int/publications/i/item/framework-for-a-public-health-emergency-operations-centre</a:t>
            </a:r>
            <a:r>
              <a:rPr sz="1500" dirty="0"/>
              <a:t> </a:t>
            </a:r>
          </a:p>
          <a:p>
            <a:pPr>
              <a:defRPr sz="1400">
                <a:latin typeface="+mj-lt"/>
                <a:ea typeface="+mj-ea"/>
                <a:cs typeface="+mj-cs"/>
                <a:sym typeface="Source Sans Pro Regular"/>
              </a:defRPr>
            </a:pPr>
            <a:endParaRPr sz="1500" dirty="0"/>
          </a:p>
          <a:p>
            <a:pPr>
              <a:defRPr sz="1400">
                <a:latin typeface="+mj-lt"/>
                <a:ea typeface="+mj-ea"/>
                <a:cs typeface="+mj-cs"/>
                <a:sym typeface="Source Sans Pro Regular"/>
              </a:defRPr>
            </a:pPr>
            <a:r>
              <a:rPr sz="1500" dirty="0"/>
              <a:t>Integrated Disease Surveillance and Response  Technical Guidelines, 3</a:t>
            </a:r>
            <a:r>
              <a:rPr sz="1500" baseline="30000" dirty="0"/>
              <a:t>rd</a:t>
            </a:r>
            <a:r>
              <a:rPr sz="1500" dirty="0"/>
              <a:t> Edition, WHO 2019</a:t>
            </a:r>
          </a:p>
          <a:p>
            <a:pPr>
              <a:defRPr sz="1400">
                <a:latin typeface="+mj-lt"/>
                <a:ea typeface="+mj-ea"/>
                <a:cs typeface="+mj-cs"/>
                <a:sym typeface="Source Sans Pro Regular"/>
              </a:defRPr>
            </a:pPr>
            <a:r>
              <a:rPr sz="1500" u="sng" dirty="0">
                <a:solidFill>
                  <a:srgbClr val="0563C1"/>
                </a:solidFill>
                <a:uFill>
                  <a:solidFill>
                    <a:srgbClr val="0563C1"/>
                  </a:solidFill>
                </a:uFill>
                <a:hlinkClick r:id="rId6"/>
              </a:rPr>
              <a:t>https://apps.who.int/iris/handle/10665/325015</a:t>
            </a:r>
          </a:p>
          <a:p>
            <a:pPr>
              <a:defRPr sz="1400">
                <a:latin typeface="+mj-lt"/>
                <a:ea typeface="+mj-ea"/>
                <a:cs typeface="+mj-cs"/>
                <a:sym typeface="Source Sans Pro Regular"/>
              </a:defRPr>
            </a:pPr>
            <a:endParaRPr sz="1500" u="sng" dirty="0">
              <a:solidFill>
                <a:srgbClr val="0563C1"/>
              </a:solidFill>
              <a:uFill>
                <a:solidFill>
                  <a:srgbClr val="0563C1"/>
                </a:solidFill>
              </a:uFill>
              <a:hlinkClick r:id="rId6"/>
            </a:endParaRPr>
          </a:p>
          <a:p>
            <a:pPr>
              <a:defRPr sz="1400">
                <a:latin typeface="+mj-lt"/>
                <a:ea typeface="+mj-ea"/>
                <a:cs typeface="+mj-cs"/>
                <a:sym typeface="Source Sans Pro Regular"/>
              </a:defRPr>
            </a:pPr>
            <a:r>
              <a:rPr sz="1500" dirty="0"/>
              <a:t>Guidance for U.S. Centers for Disease Control and Prevention Staff for the Establishment and Management of Public Health Rapid Response Teams for Disease Outbreaks, U.S. CDC 2020</a:t>
            </a:r>
          </a:p>
          <a:p>
            <a:pPr>
              <a:defRPr sz="1400">
                <a:latin typeface="+mj-lt"/>
                <a:ea typeface="+mj-ea"/>
                <a:cs typeface="+mj-cs"/>
                <a:sym typeface="Source Sans Pro Regular"/>
              </a:defRPr>
            </a:pPr>
            <a:r>
              <a:rPr sz="1500" u="sng" dirty="0">
                <a:solidFill>
                  <a:srgbClr val="0563C1"/>
                </a:solidFill>
                <a:uFill>
                  <a:solidFill>
                    <a:srgbClr val="0563C1"/>
                  </a:solidFill>
                </a:uFill>
                <a:hlinkClick r:id="rId7"/>
              </a:rPr>
              <a:t>https://www.cdc.gov/coronavirus/2019-ncov/downloads/global-covid-19/RRTManagementGuidance-508.pdf</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37</a:t>
            </a:fld>
            <a:endParaRPr/>
          </a:p>
        </p:txBody>
      </p:sp>
      <p:sp>
        <p:nvSpPr>
          <p:cNvPr id="513" name="Google Shape;308;p8"/>
          <p:cNvSpPr txBox="1">
            <a:spLocks noGrp="1"/>
          </p:cNvSpPr>
          <p:nvPr>
            <p:ph type="body" sz="half" idx="1"/>
          </p:nvPr>
        </p:nvSpPr>
        <p:spPr>
          <a:xfrm>
            <a:off x="547876" y="1725213"/>
            <a:ext cx="11347451" cy="1870076"/>
          </a:xfrm>
          <a:prstGeom prst="rect">
            <a:avLst/>
          </a:prstGeom>
        </p:spPr>
        <p:txBody>
          <a:bodyPr lIns="0" tIns="0" rIns="0" bIns="0"/>
          <a:lstStyle>
            <a:lvl1pPr>
              <a:lnSpc>
                <a:spcPct val="110000"/>
              </a:lnSpc>
            </a:lvl1pPr>
          </a:lstStyle>
          <a:p>
            <a:r>
              <a:rPr b="1" dirty="0"/>
              <a:t>9. Additional learning </a:t>
            </a:r>
            <a:br>
              <a:rPr lang="hu-HU" b="1" dirty="0"/>
            </a:br>
            <a:r>
              <a:rPr b="1" dirty="0"/>
              <a:t>resources </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38</a:t>
            </a:fld>
            <a:endParaRPr/>
          </a:p>
        </p:txBody>
      </p:sp>
      <p:sp>
        <p:nvSpPr>
          <p:cNvPr id="518" name="Google Shape;308;p8"/>
          <p:cNvSpPr txBox="1">
            <a:spLocks noGrp="1"/>
          </p:cNvSpPr>
          <p:nvPr>
            <p:ph type="body" idx="1"/>
          </p:nvPr>
        </p:nvSpPr>
        <p:spPr>
          <a:xfrm>
            <a:off x="4273550" y="1629621"/>
            <a:ext cx="7529514" cy="4616873"/>
          </a:xfrm>
          <a:prstGeom prst="rect">
            <a:avLst/>
          </a:prstGeom>
        </p:spPr>
        <p:txBody>
          <a:bodyPr lIns="0" tIns="0" rIns="0" bIns="0"/>
          <a:lstStyle/>
          <a:p>
            <a:pPr marL="0" indent="0">
              <a:spcBef>
                <a:spcPts val="0"/>
              </a:spcBef>
              <a:buSzTx/>
              <a:buNone/>
              <a:defRPr sz="2000"/>
            </a:pPr>
            <a:r>
              <a:t>Ready for Response, WHO online course</a:t>
            </a:r>
          </a:p>
          <a:p>
            <a:pPr marL="0" indent="0">
              <a:spcBef>
                <a:spcPts val="0"/>
              </a:spcBef>
              <a:buSzTx/>
              <a:buNone/>
              <a:defRPr sz="2000" u="sng"/>
            </a:pPr>
            <a:r>
              <a:rPr>
                <a:solidFill>
                  <a:srgbClr val="0563C1"/>
                </a:solidFill>
                <a:uFill>
                  <a:solidFill>
                    <a:srgbClr val="0563C1"/>
                  </a:solidFill>
                </a:uFill>
                <a:hlinkClick r:id="rId3"/>
              </a:rPr>
              <a:t>https://openwho.org/courses/ready4response-tier1-EN/overview</a:t>
            </a:r>
          </a:p>
          <a:p>
            <a:pPr marL="0" indent="0">
              <a:spcBef>
                <a:spcPts val="0"/>
              </a:spcBef>
              <a:buSzTx/>
              <a:buNone/>
              <a:defRPr sz="2000"/>
            </a:pPr>
            <a:endParaRPr>
              <a:solidFill>
                <a:srgbClr val="0563C1"/>
              </a:solidFill>
              <a:uFill>
                <a:solidFill>
                  <a:srgbClr val="0563C1"/>
                </a:solidFill>
              </a:uFill>
              <a:hlinkClick r:id="rId3"/>
            </a:endParaRPr>
          </a:p>
          <a:p>
            <a:pPr marL="0" indent="0">
              <a:spcBef>
                <a:spcPts val="0"/>
              </a:spcBef>
              <a:buSzTx/>
              <a:buNone/>
              <a:defRPr sz="2000"/>
            </a:pPr>
            <a:r>
              <a:t>Incident Management System</a:t>
            </a:r>
          </a:p>
          <a:p>
            <a:pPr marL="0" indent="0">
              <a:spcBef>
                <a:spcPts val="0"/>
              </a:spcBef>
              <a:buSzTx/>
              <a:buNone/>
              <a:defRPr sz="2000"/>
            </a:pPr>
            <a:r>
              <a:rPr u="sng">
                <a:solidFill>
                  <a:srgbClr val="0563C1"/>
                </a:solidFill>
                <a:uFill>
                  <a:solidFill>
                    <a:srgbClr val="0563C1"/>
                  </a:solidFill>
                </a:uFill>
                <a:hlinkClick r:id="rId4"/>
              </a:rPr>
              <a:t>https://openwho.org/courses/incident-management-system</a:t>
            </a:r>
          </a:p>
          <a:p>
            <a:pPr marL="0" indent="0">
              <a:spcBef>
                <a:spcPts val="0"/>
              </a:spcBef>
              <a:buSzTx/>
              <a:buNone/>
              <a:defRPr sz="2000"/>
            </a:pPr>
            <a:endParaRPr u="sng">
              <a:solidFill>
                <a:srgbClr val="0563C1"/>
              </a:solidFill>
              <a:uFill>
                <a:solidFill>
                  <a:srgbClr val="0563C1"/>
                </a:solidFill>
              </a:uFill>
              <a:hlinkClick r:id="rId4"/>
            </a:endParaRPr>
          </a:p>
          <a:p>
            <a:pPr marL="0" indent="0">
              <a:spcBef>
                <a:spcPts val="0"/>
              </a:spcBef>
              <a:buSzTx/>
              <a:buNone/>
              <a:defRPr sz="2000"/>
            </a:pPr>
            <a:r>
              <a:t>The Public Health Emergency Operations Centre (PHEOC)</a:t>
            </a:r>
          </a:p>
          <a:p>
            <a:pPr marL="0" indent="0">
              <a:spcBef>
                <a:spcPts val="0"/>
              </a:spcBef>
              <a:buSzTx/>
              <a:buNone/>
              <a:defRPr sz="2000"/>
            </a:pPr>
            <a:r>
              <a:rPr u="sng">
                <a:solidFill>
                  <a:srgbClr val="0563C1"/>
                </a:solidFill>
                <a:uFill>
                  <a:solidFill>
                    <a:srgbClr val="0563C1"/>
                  </a:solidFill>
                </a:uFill>
                <a:hlinkClick r:id="rId5"/>
              </a:rPr>
              <a:t>https://openwho.org/courses/PHEOC-EN</a:t>
            </a:r>
          </a:p>
          <a:p>
            <a:pPr marL="0" indent="0">
              <a:spcBef>
                <a:spcPts val="0"/>
              </a:spcBef>
              <a:buSzTx/>
              <a:buNone/>
              <a:defRPr sz="2000"/>
            </a:pPr>
            <a:endParaRPr u="sng">
              <a:solidFill>
                <a:srgbClr val="0563C1"/>
              </a:solidFill>
              <a:uFill>
                <a:solidFill>
                  <a:srgbClr val="0563C1"/>
                </a:solidFill>
              </a:uFill>
              <a:hlinkClick r:id="rId5"/>
            </a:endParaRPr>
          </a:p>
          <a:p>
            <a:pPr marL="0" indent="0">
              <a:spcBef>
                <a:spcPts val="0"/>
              </a:spcBef>
              <a:buSzTx/>
              <a:buNone/>
              <a:defRPr sz="2000"/>
            </a:pPr>
            <a:r>
              <a:t>Introduction: Operational Readiness</a:t>
            </a:r>
          </a:p>
          <a:p>
            <a:pPr marL="0" indent="0">
              <a:spcBef>
                <a:spcPts val="0"/>
              </a:spcBef>
              <a:buSzTx/>
              <a:buNone/>
              <a:defRPr sz="2000"/>
            </a:pPr>
            <a:r>
              <a:rPr u="sng">
                <a:solidFill>
                  <a:srgbClr val="0563C1"/>
                </a:solidFill>
                <a:uFill>
                  <a:solidFill>
                    <a:srgbClr val="0563C1"/>
                  </a:solidFill>
                </a:uFill>
                <a:hlinkClick r:id="rId6"/>
              </a:rPr>
              <a:t>https://openwho.org/courses/operational-readiness-introduction</a:t>
            </a:r>
          </a:p>
          <a:p>
            <a:pPr marL="0" indent="0">
              <a:spcBef>
                <a:spcPts val="0"/>
              </a:spcBef>
              <a:buSzTx/>
              <a:buNone/>
              <a:defRPr sz="2000"/>
            </a:pPr>
            <a:endParaRPr u="sng">
              <a:solidFill>
                <a:srgbClr val="0563C1"/>
              </a:solidFill>
              <a:uFill>
                <a:solidFill>
                  <a:srgbClr val="0563C1"/>
                </a:solidFill>
              </a:uFill>
              <a:hlinkClick r:id="rId6"/>
            </a:endParaRPr>
          </a:p>
          <a:p>
            <a:pPr marL="0" indent="0">
              <a:spcBef>
                <a:spcPts val="0"/>
              </a:spcBef>
              <a:buSzTx/>
              <a:buNone/>
              <a:defRPr sz="2000"/>
            </a:pPr>
            <a:r>
              <a:t>WHO Standard Operating Procedures (SOPs) for Emergencies</a:t>
            </a:r>
          </a:p>
          <a:p>
            <a:pPr marL="0" indent="0">
              <a:spcBef>
                <a:spcPts val="0"/>
              </a:spcBef>
              <a:buSzTx/>
              <a:buNone/>
              <a:defRPr sz="2000"/>
            </a:pPr>
            <a:r>
              <a:rPr u="sng">
                <a:solidFill>
                  <a:srgbClr val="0563C1"/>
                </a:solidFill>
                <a:uFill>
                  <a:solidFill>
                    <a:srgbClr val="0563C1"/>
                  </a:solidFill>
                </a:uFill>
                <a:hlinkClick r:id="rId7"/>
              </a:rPr>
              <a:t>https://openwho.org/courses/SOPs-for-emergencies</a:t>
            </a:r>
            <a:r>
              <a:t> </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39</a:t>
            </a:fld>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281" name="Title 3"/>
          <p:cNvSpPr txBox="1">
            <a:spLocks noGrp="1"/>
          </p:cNvSpPr>
          <p:nvPr>
            <p:ph type="title"/>
          </p:nvPr>
        </p:nvSpPr>
        <p:spPr>
          <a:xfrm>
            <a:off x="388937" y="188639"/>
            <a:ext cx="3264195" cy="1932378"/>
          </a:xfrm>
          <a:prstGeom prst="rect">
            <a:avLst/>
          </a:prstGeom>
        </p:spPr>
        <p:txBody>
          <a:bodyPr/>
          <a:lstStyle/>
          <a:p>
            <a:r>
              <a:rPr b="1" dirty="0"/>
              <a:t>Learning objectives</a:t>
            </a:r>
          </a:p>
        </p:txBody>
      </p:sp>
      <p:sp>
        <p:nvSpPr>
          <p:cNvPr id="282" name="Rectangle 3"/>
          <p:cNvSpPr txBox="1">
            <a:spLocks noGrp="1"/>
          </p:cNvSpPr>
          <p:nvPr>
            <p:ph type="body" idx="1"/>
          </p:nvPr>
        </p:nvSpPr>
        <p:spPr>
          <a:xfrm>
            <a:off x="4252547" y="324132"/>
            <a:ext cx="7529514" cy="5546726"/>
          </a:xfrm>
          <a:prstGeom prst="rect">
            <a:avLst/>
          </a:prstGeom>
        </p:spPr>
        <p:txBody>
          <a:bodyPr anchor="ctr"/>
          <a:lstStyle/>
          <a:p>
            <a:pPr marL="0" indent="0">
              <a:lnSpc>
                <a:spcPct val="80000"/>
              </a:lnSpc>
              <a:buSzTx/>
              <a:buNone/>
              <a:defRPr sz="2400"/>
            </a:pPr>
            <a:r>
              <a:rPr b="1" dirty="0">
                <a:solidFill>
                  <a:schemeClr val="tx1"/>
                </a:solidFill>
              </a:rPr>
              <a:t>At the end of this session, you will be able to:</a:t>
            </a:r>
          </a:p>
          <a:p>
            <a:pPr marL="0" indent="0">
              <a:lnSpc>
                <a:spcPct val="80000"/>
              </a:lnSpc>
              <a:buSzTx/>
              <a:buNone/>
              <a:defRPr sz="2400"/>
            </a:pPr>
            <a:endParaRPr dirty="0"/>
          </a:p>
          <a:p>
            <a:pPr marL="254000" indent="-254000">
              <a:lnSpc>
                <a:spcPct val="120000"/>
              </a:lnSpc>
              <a:spcBef>
                <a:spcPts val="600"/>
              </a:spcBef>
              <a:buClr>
                <a:srgbClr val="C00000"/>
              </a:buClr>
              <a:defRPr sz="2400"/>
            </a:pPr>
            <a:r>
              <a:rPr dirty="0"/>
              <a:t>Describe the Incident Management System (IMS) and understand its role in managing an emergency</a:t>
            </a:r>
          </a:p>
          <a:p>
            <a:pPr marL="254000" indent="-254000">
              <a:lnSpc>
                <a:spcPct val="120000"/>
              </a:lnSpc>
              <a:spcBef>
                <a:spcPts val="600"/>
              </a:spcBef>
              <a:buClr>
                <a:srgbClr val="C00000"/>
              </a:buClr>
              <a:defRPr sz="2400"/>
            </a:pPr>
            <a:endParaRPr sz="900" dirty="0"/>
          </a:p>
          <a:p>
            <a:pPr marL="254000" indent="-254000">
              <a:lnSpc>
                <a:spcPct val="120000"/>
              </a:lnSpc>
              <a:spcBef>
                <a:spcPts val="600"/>
              </a:spcBef>
              <a:buClr>
                <a:srgbClr val="C00000"/>
              </a:buClr>
              <a:defRPr sz="2400"/>
            </a:pPr>
            <a:r>
              <a:rPr dirty="0"/>
              <a:t>Describe the role and responsibility of a Public Health Emergency Operations Center (PHEOC)</a:t>
            </a:r>
          </a:p>
        </p:txBody>
      </p:sp>
      <p:sp>
        <p:nvSpPr>
          <p:cNvPr id="283" name="Rounded Rectangle 4"/>
          <p:cNvSpPr/>
          <p:nvPr/>
        </p:nvSpPr>
        <p:spPr>
          <a:xfrm flipV="1">
            <a:off x="388936" y="1700808"/>
            <a:ext cx="2655040"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p:tmAbs val="0"/>
                                  </p:iterate>
                                  <p:childTnLst>
                                    <p:set>
                                      <p:cBhvr>
                                        <p:cTn id="6" fill="hold"/>
                                        <p:tgtEl>
                                          <p:spTgt spid="282">
                                            <p:bg/>
                                          </p:spTgt>
                                        </p:tgtEl>
                                        <p:attrNameLst>
                                          <p:attrName>style.visibility</p:attrName>
                                        </p:attrNameLst>
                                      </p:cBhvr>
                                      <p:to>
                                        <p:strVal val="visible"/>
                                      </p:to>
                                    </p:set>
                                    <p:animEffect transition="in" filter="blinds(horizontal)">
                                      <p:cBhvr>
                                        <p:cTn id="7" dur="500"/>
                                        <p:tgtEl>
                                          <p:spTgt spid="282">
                                            <p:bg/>
                                          </p:spTgt>
                                        </p:tgtEl>
                                      </p:cBhvr>
                                    </p:animEffect>
                                  </p:childTnLst>
                                </p:cTn>
                              </p:par>
                              <p:par>
                                <p:cTn id="8" presetID="3" presetClass="entr" presetSubtype="10" fill="hold" grpId="0" nodeType="withEffect">
                                  <p:stCondLst>
                                    <p:cond delay="0"/>
                                  </p:stCondLst>
                                  <p:iterate>
                                    <p:tmAbs val="0"/>
                                  </p:iterate>
                                  <p:childTnLst>
                                    <p:set>
                                      <p:cBhvr>
                                        <p:cTn id="9" fill="hold"/>
                                        <p:tgtEl>
                                          <p:spTgt spid="282">
                                            <p:txEl>
                                              <p:pRg st="0" end="0"/>
                                            </p:txEl>
                                          </p:spTgt>
                                        </p:tgtEl>
                                        <p:attrNameLst>
                                          <p:attrName>style.visibility</p:attrName>
                                        </p:attrNameLst>
                                      </p:cBhvr>
                                      <p:to>
                                        <p:strVal val="visible"/>
                                      </p:to>
                                    </p:set>
                                    <p:animEffect transition="in" filter="blinds(horizontal)">
                                      <p:cBhvr>
                                        <p:cTn id="10" dur="500"/>
                                        <p:tgtEl>
                                          <p:spTgt spid="282">
                                            <p:txEl>
                                              <p:pRg st="0" end="0"/>
                                            </p:txEl>
                                          </p:spTgt>
                                        </p:tgtEl>
                                      </p:cBhvr>
                                    </p:animEffect>
                                  </p:childTnLst>
                                </p:cTn>
                              </p:par>
                            </p:childTnLst>
                          </p:cTn>
                        </p:par>
                        <p:par>
                          <p:cTn id="11" fill="hold">
                            <p:stCondLst>
                              <p:cond delay="500"/>
                            </p:stCondLst>
                            <p:childTnLst>
                              <p:par>
                                <p:cTn id="12" presetID="3" presetClass="entr" presetSubtype="10" fill="hold" grpId="0" nodeType="afterEffect">
                                  <p:stCondLst>
                                    <p:cond delay="0"/>
                                  </p:stCondLst>
                                  <p:iterate>
                                    <p:tmAbs val="0"/>
                                  </p:iterate>
                                  <p:childTnLst>
                                    <p:set>
                                      <p:cBhvr>
                                        <p:cTn id="13" fill="hold"/>
                                        <p:tgtEl>
                                          <p:spTgt spid="282">
                                            <p:txEl>
                                              <p:pRg st="1" end="1"/>
                                            </p:txEl>
                                          </p:spTgt>
                                        </p:tgtEl>
                                        <p:attrNameLst>
                                          <p:attrName>style.visibility</p:attrName>
                                        </p:attrNameLst>
                                      </p:cBhvr>
                                      <p:to>
                                        <p:strVal val="visible"/>
                                      </p:to>
                                    </p:set>
                                    <p:animEffect transition="in" filter="blinds(horizontal)">
                                      <p:cBhvr>
                                        <p:cTn id="14" dur="500"/>
                                        <p:tgtEl>
                                          <p:spTgt spid="28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iterate>
                                    <p:tmAbs val="0"/>
                                  </p:iterate>
                                  <p:childTnLst>
                                    <p:set>
                                      <p:cBhvr>
                                        <p:cTn id="18" fill="hold"/>
                                        <p:tgtEl>
                                          <p:spTgt spid="282">
                                            <p:txEl>
                                              <p:pRg st="2" end="2"/>
                                            </p:txEl>
                                          </p:spTgt>
                                        </p:tgtEl>
                                        <p:attrNameLst>
                                          <p:attrName>style.visibility</p:attrName>
                                        </p:attrNameLst>
                                      </p:cBhvr>
                                      <p:to>
                                        <p:strVal val="visible"/>
                                      </p:to>
                                    </p:set>
                                    <p:animEffect transition="in" filter="blinds(horizontal)">
                                      <p:cBhvr>
                                        <p:cTn id="19" dur="500"/>
                                        <p:tgtEl>
                                          <p:spTgt spid="282">
                                            <p:txEl>
                                              <p:pRg st="2" end="2"/>
                                            </p:txEl>
                                          </p:spTgt>
                                        </p:tgtEl>
                                      </p:cBhvr>
                                    </p:animEffect>
                                  </p:childTnLst>
                                </p:cTn>
                              </p:par>
                            </p:childTnLst>
                          </p:cTn>
                        </p:par>
                        <p:par>
                          <p:cTn id="20" fill="hold">
                            <p:stCondLst>
                              <p:cond delay="500"/>
                            </p:stCondLst>
                            <p:childTnLst>
                              <p:par>
                                <p:cTn id="21" presetID="3" presetClass="entr" presetSubtype="10" fill="hold" grpId="0" nodeType="afterEffect">
                                  <p:stCondLst>
                                    <p:cond delay="0"/>
                                  </p:stCondLst>
                                  <p:iterate>
                                    <p:tmAbs val="0"/>
                                  </p:iterate>
                                  <p:childTnLst>
                                    <p:set>
                                      <p:cBhvr>
                                        <p:cTn id="22" fill="hold"/>
                                        <p:tgtEl>
                                          <p:spTgt spid="282">
                                            <p:txEl>
                                              <p:pRg st="3" end="3"/>
                                            </p:txEl>
                                          </p:spTgt>
                                        </p:tgtEl>
                                        <p:attrNameLst>
                                          <p:attrName>style.visibility</p:attrName>
                                        </p:attrNameLst>
                                      </p:cBhvr>
                                      <p:to>
                                        <p:strVal val="visible"/>
                                      </p:to>
                                    </p:set>
                                    <p:animEffect transition="in" filter="blinds(horizontal)">
                                      <p:cBhvr>
                                        <p:cTn id="23" dur="500"/>
                                        <p:tgtEl>
                                          <p:spTgt spid="282">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iterate>
                                    <p:tmAbs val="0"/>
                                  </p:iterate>
                                  <p:childTnLst>
                                    <p:set>
                                      <p:cBhvr>
                                        <p:cTn id="27" fill="hold"/>
                                        <p:tgtEl>
                                          <p:spTgt spid="282">
                                            <p:txEl>
                                              <p:pRg st="4" end="4"/>
                                            </p:txEl>
                                          </p:spTgt>
                                        </p:tgtEl>
                                        <p:attrNameLst>
                                          <p:attrName>style.visibility</p:attrName>
                                        </p:attrNameLst>
                                      </p:cBhvr>
                                      <p:to>
                                        <p:strVal val="visible"/>
                                      </p:to>
                                    </p:set>
                                    <p:animEffect transition="in" filter="blinds(horizontal)">
                                      <p:cBhvr>
                                        <p:cTn id="28" dur="500"/>
                                        <p:tgtEl>
                                          <p:spTgt spid="28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 grpId="0" build="p" animBg="1" advAuto="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40</a:t>
            </a:fld>
            <a:endParaRPr/>
          </a:p>
        </p:txBody>
      </p:sp>
      <p:sp>
        <p:nvSpPr>
          <p:cNvPr id="530" name="Content Placeholder 2"/>
          <p:cNvSpPr txBox="1">
            <a:spLocks noGrp="1"/>
          </p:cNvSpPr>
          <p:nvPr>
            <p:ph type="body" idx="1"/>
          </p:nvPr>
        </p:nvSpPr>
        <p:spPr>
          <a:xfrm>
            <a:off x="973333" y="842962"/>
            <a:ext cx="10032665" cy="5206965"/>
          </a:xfrm>
          <a:prstGeom prst="rect">
            <a:avLst/>
          </a:prstGeom>
        </p:spPr>
        <p:txBody>
          <a:bodyPr lIns="0" tIns="0" rIns="0" bIns="0"/>
          <a:lstStyle/>
          <a:p>
            <a:pPr marL="0" indent="0" algn="just" defTabSz="271962">
              <a:spcBef>
                <a:spcPts val="200"/>
              </a:spcBef>
              <a:buSzTx/>
              <a:buNone/>
              <a:defRPr sz="1879"/>
            </a:pPr>
            <a:r>
              <a:t>WHO Health Security Learning Platform - Training Materials</a:t>
            </a:r>
          </a:p>
          <a:p>
            <a:pPr marL="0" indent="0" algn="just" defTabSz="271962">
              <a:spcBef>
                <a:spcPts val="200"/>
              </a:spcBef>
              <a:buSzTx/>
              <a:buNone/>
              <a:defRPr sz="1879"/>
            </a:pPr>
            <a:r>
              <a:t>These WHO Training Materials are © World Health Organization (WHO) 2022. All rights reserved.</a:t>
            </a:r>
          </a:p>
          <a:p>
            <a:pPr marL="0" indent="0" algn="just" defTabSz="271962">
              <a:spcBef>
                <a:spcPts val="200"/>
              </a:spcBef>
              <a:buSzTx/>
              <a:buNone/>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288" name="Rectangle 2"/>
          <p:cNvSpPr txBox="1">
            <a:spLocks noGrp="1"/>
          </p:cNvSpPr>
          <p:nvPr>
            <p:ph type="title"/>
          </p:nvPr>
        </p:nvSpPr>
        <p:spPr>
          <a:xfrm>
            <a:off x="393763" y="322154"/>
            <a:ext cx="3264196" cy="1932377"/>
          </a:xfrm>
          <a:prstGeom prst="rect">
            <a:avLst/>
          </a:prstGeom>
        </p:spPr>
        <p:txBody>
          <a:bodyPr/>
          <a:lstStyle/>
          <a:p>
            <a:r>
              <a:rPr b="1" dirty="0"/>
              <a:t>Outline</a:t>
            </a:r>
          </a:p>
        </p:txBody>
      </p:sp>
      <p:sp>
        <p:nvSpPr>
          <p:cNvPr id="289" name="Rectangle 3"/>
          <p:cNvSpPr txBox="1">
            <a:spLocks noGrp="1"/>
          </p:cNvSpPr>
          <p:nvPr>
            <p:ph type="body" idx="1"/>
          </p:nvPr>
        </p:nvSpPr>
        <p:spPr>
          <a:xfrm>
            <a:off x="4273550" y="1628799"/>
            <a:ext cx="7529514" cy="4760890"/>
          </a:xfrm>
          <a:prstGeom prst="rect">
            <a:avLst/>
          </a:prstGeom>
        </p:spPr>
        <p:txBody>
          <a:bodyPr/>
          <a:lstStyle/>
          <a:p>
            <a:pPr marL="385445" indent="-385445">
              <a:buFontTx/>
              <a:buAutoNum type="arabicPeriod"/>
              <a:defRPr sz="2400"/>
            </a:pPr>
            <a:r>
              <a:rPr dirty="0"/>
              <a:t>Incident Management System (IMS)</a:t>
            </a:r>
          </a:p>
          <a:p>
            <a:pPr marL="385445" indent="-385445">
              <a:buFontTx/>
              <a:buAutoNum type="arabicPeriod"/>
              <a:defRPr sz="2400"/>
            </a:pPr>
            <a:r>
              <a:rPr dirty="0"/>
              <a:t>IMS Organizational Structure</a:t>
            </a:r>
          </a:p>
          <a:p>
            <a:pPr marL="385445" indent="-385445">
              <a:buFontTx/>
              <a:buAutoNum type="arabicPeriod"/>
              <a:defRPr sz="2400"/>
            </a:pPr>
            <a:r>
              <a:rPr dirty="0"/>
              <a:t>Incident Manager Role</a:t>
            </a:r>
          </a:p>
          <a:p>
            <a:pPr marL="385445" indent="-385445">
              <a:buFontTx/>
              <a:buAutoNum type="arabicPeriod"/>
              <a:defRPr sz="2400"/>
            </a:pPr>
            <a:r>
              <a:rPr dirty="0"/>
              <a:t>Public Health Emergency Operations Centers (PHEOC)</a:t>
            </a:r>
          </a:p>
          <a:p>
            <a:pPr marL="385445" indent="-385445">
              <a:buFontTx/>
              <a:buAutoNum type="arabicPeriod"/>
              <a:defRPr sz="2400"/>
            </a:pPr>
            <a:r>
              <a:rPr dirty="0"/>
              <a:t>The Role of PHEOCs in IMS</a:t>
            </a:r>
          </a:p>
          <a:p>
            <a:pPr marL="385445" indent="-385445">
              <a:buFontTx/>
              <a:buAutoNum type="arabicPeriod"/>
              <a:defRPr sz="2400"/>
            </a:pPr>
            <a:r>
              <a:rPr dirty="0"/>
              <a:t>Data and Information</a:t>
            </a:r>
          </a:p>
          <a:p>
            <a:pPr marL="385445" indent="-385445">
              <a:buFontTx/>
              <a:buAutoNum type="arabicPeriod"/>
              <a:defRPr sz="2400"/>
            </a:pPr>
            <a:r>
              <a:rPr dirty="0"/>
              <a:t>References and guidelines</a:t>
            </a:r>
          </a:p>
          <a:p>
            <a:pPr marL="385445" indent="-385445">
              <a:buFontTx/>
              <a:buAutoNum type="arabicPeriod"/>
              <a:defRPr sz="2400"/>
            </a:pPr>
            <a:r>
              <a:rPr dirty="0"/>
              <a:t>Additional training resources</a:t>
            </a:r>
          </a:p>
        </p:txBody>
      </p:sp>
      <p:sp>
        <p:nvSpPr>
          <p:cNvPr id="290" name="Rounded Rectangle 2"/>
          <p:cNvSpPr/>
          <p:nvPr/>
        </p:nvSpPr>
        <p:spPr>
          <a:xfrm flipV="1">
            <a:off x="407368" y="1628799"/>
            <a:ext cx="2655039" cy="86916"/>
          </a:xfrm>
          <a:prstGeom prst="roundRect">
            <a:avLst>
              <a:gd name="adj" fmla="val 50000"/>
            </a:avLst>
          </a:prstGeom>
          <a:solidFill>
            <a:schemeClr val="accent3"/>
          </a:solidFill>
          <a:ln w="12700">
            <a:miter lim="400000"/>
          </a:ln>
        </p:spPr>
        <p:txBody>
          <a:bodyPr lIns="45719" rIns="45719" anchor="ctr"/>
          <a:lstStyle/>
          <a:p>
            <a:pPr algn="ctr" defTabSz="914400">
              <a:defRPr sz="7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p:tmAbs val="0"/>
                                  </p:iterate>
                                  <p:childTnLst>
                                    <p:set>
                                      <p:cBhvr>
                                        <p:cTn id="6" fill="hold"/>
                                        <p:tgtEl>
                                          <p:spTgt spid="289">
                                            <p:bg/>
                                          </p:spTgt>
                                        </p:tgtEl>
                                        <p:attrNameLst>
                                          <p:attrName>style.visibility</p:attrName>
                                        </p:attrNameLst>
                                      </p:cBhvr>
                                      <p:to>
                                        <p:strVal val="visible"/>
                                      </p:to>
                                    </p:set>
                                    <p:animEffect transition="in" filter="blinds(horizontal)">
                                      <p:cBhvr>
                                        <p:cTn id="7" dur="500"/>
                                        <p:tgtEl>
                                          <p:spTgt spid="289">
                                            <p:bg/>
                                          </p:spTgt>
                                        </p:tgtEl>
                                      </p:cBhvr>
                                    </p:animEffect>
                                  </p:childTnLst>
                                </p:cTn>
                              </p:par>
                              <p:par>
                                <p:cTn id="8" presetID="3" presetClass="entr" presetSubtype="10" fill="hold" grpId="0" nodeType="withEffect">
                                  <p:stCondLst>
                                    <p:cond delay="0"/>
                                  </p:stCondLst>
                                  <p:iterate>
                                    <p:tmAbs val="0"/>
                                  </p:iterate>
                                  <p:childTnLst>
                                    <p:set>
                                      <p:cBhvr>
                                        <p:cTn id="9" fill="hold"/>
                                        <p:tgtEl>
                                          <p:spTgt spid="289">
                                            <p:txEl>
                                              <p:pRg st="0" end="0"/>
                                            </p:txEl>
                                          </p:spTgt>
                                        </p:tgtEl>
                                        <p:attrNameLst>
                                          <p:attrName>style.visibility</p:attrName>
                                        </p:attrNameLst>
                                      </p:cBhvr>
                                      <p:to>
                                        <p:strVal val="visible"/>
                                      </p:to>
                                    </p:set>
                                    <p:animEffect transition="in" filter="blinds(horizontal)">
                                      <p:cBhvr>
                                        <p:cTn id="10" dur="500"/>
                                        <p:tgtEl>
                                          <p:spTgt spid="28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iterate>
                                    <p:tmAbs val="0"/>
                                  </p:iterate>
                                  <p:childTnLst>
                                    <p:set>
                                      <p:cBhvr>
                                        <p:cTn id="14" fill="hold"/>
                                        <p:tgtEl>
                                          <p:spTgt spid="289">
                                            <p:txEl>
                                              <p:pRg st="1" end="1"/>
                                            </p:txEl>
                                          </p:spTgt>
                                        </p:tgtEl>
                                        <p:attrNameLst>
                                          <p:attrName>style.visibility</p:attrName>
                                        </p:attrNameLst>
                                      </p:cBhvr>
                                      <p:to>
                                        <p:strVal val="visible"/>
                                      </p:to>
                                    </p:set>
                                    <p:animEffect transition="in" filter="blinds(horizontal)">
                                      <p:cBhvr>
                                        <p:cTn id="15" dur="500"/>
                                        <p:tgtEl>
                                          <p:spTgt spid="28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iterate>
                                    <p:tmAbs val="0"/>
                                  </p:iterate>
                                  <p:childTnLst>
                                    <p:set>
                                      <p:cBhvr>
                                        <p:cTn id="19" fill="hold"/>
                                        <p:tgtEl>
                                          <p:spTgt spid="289">
                                            <p:txEl>
                                              <p:pRg st="2" end="2"/>
                                            </p:txEl>
                                          </p:spTgt>
                                        </p:tgtEl>
                                        <p:attrNameLst>
                                          <p:attrName>style.visibility</p:attrName>
                                        </p:attrNameLst>
                                      </p:cBhvr>
                                      <p:to>
                                        <p:strVal val="visible"/>
                                      </p:to>
                                    </p:set>
                                    <p:animEffect transition="in" filter="blinds(horizontal)">
                                      <p:cBhvr>
                                        <p:cTn id="20" dur="500"/>
                                        <p:tgtEl>
                                          <p:spTgt spid="28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iterate>
                                    <p:tmAbs val="0"/>
                                  </p:iterate>
                                  <p:childTnLst>
                                    <p:set>
                                      <p:cBhvr>
                                        <p:cTn id="24" fill="hold"/>
                                        <p:tgtEl>
                                          <p:spTgt spid="289">
                                            <p:txEl>
                                              <p:pRg st="3" end="3"/>
                                            </p:txEl>
                                          </p:spTgt>
                                        </p:tgtEl>
                                        <p:attrNameLst>
                                          <p:attrName>style.visibility</p:attrName>
                                        </p:attrNameLst>
                                      </p:cBhvr>
                                      <p:to>
                                        <p:strVal val="visible"/>
                                      </p:to>
                                    </p:set>
                                    <p:animEffect transition="in" filter="blinds(horizontal)">
                                      <p:cBhvr>
                                        <p:cTn id="25" dur="500"/>
                                        <p:tgtEl>
                                          <p:spTgt spid="28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iterate>
                                    <p:tmAbs val="0"/>
                                  </p:iterate>
                                  <p:childTnLst>
                                    <p:set>
                                      <p:cBhvr>
                                        <p:cTn id="29" fill="hold"/>
                                        <p:tgtEl>
                                          <p:spTgt spid="289">
                                            <p:txEl>
                                              <p:pRg st="4" end="4"/>
                                            </p:txEl>
                                          </p:spTgt>
                                        </p:tgtEl>
                                        <p:attrNameLst>
                                          <p:attrName>style.visibility</p:attrName>
                                        </p:attrNameLst>
                                      </p:cBhvr>
                                      <p:to>
                                        <p:strVal val="visible"/>
                                      </p:to>
                                    </p:set>
                                    <p:animEffect transition="in" filter="blinds(horizontal)">
                                      <p:cBhvr>
                                        <p:cTn id="30" dur="500"/>
                                        <p:tgtEl>
                                          <p:spTgt spid="28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iterate>
                                    <p:tmAbs val="0"/>
                                  </p:iterate>
                                  <p:childTnLst>
                                    <p:set>
                                      <p:cBhvr>
                                        <p:cTn id="34" fill="hold"/>
                                        <p:tgtEl>
                                          <p:spTgt spid="289">
                                            <p:txEl>
                                              <p:pRg st="5" end="5"/>
                                            </p:txEl>
                                          </p:spTgt>
                                        </p:tgtEl>
                                        <p:attrNameLst>
                                          <p:attrName>style.visibility</p:attrName>
                                        </p:attrNameLst>
                                      </p:cBhvr>
                                      <p:to>
                                        <p:strVal val="visible"/>
                                      </p:to>
                                    </p:set>
                                    <p:animEffect transition="in" filter="blinds(horizontal)">
                                      <p:cBhvr>
                                        <p:cTn id="35" dur="500"/>
                                        <p:tgtEl>
                                          <p:spTgt spid="289">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iterate>
                                    <p:tmAbs val="0"/>
                                  </p:iterate>
                                  <p:childTnLst>
                                    <p:set>
                                      <p:cBhvr>
                                        <p:cTn id="39" fill="hold"/>
                                        <p:tgtEl>
                                          <p:spTgt spid="289">
                                            <p:txEl>
                                              <p:pRg st="6" end="6"/>
                                            </p:txEl>
                                          </p:spTgt>
                                        </p:tgtEl>
                                        <p:attrNameLst>
                                          <p:attrName>style.visibility</p:attrName>
                                        </p:attrNameLst>
                                      </p:cBhvr>
                                      <p:to>
                                        <p:strVal val="visible"/>
                                      </p:to>
                                    </p:set>
                                    <p:animEffect transition="in" filter="blinds(horizontal)">
                                      <p:cBhvr>
                                        <p:cTn id="40" dur="500"/>
                                        <p:tgtEl>
                                          <p:spTgt spid="289">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iterate>
                                    <p:tmAbs val="0"/>
                                  </p:iterate>
                                  <p:childTnLst>
                                    <p:set>
                                      <p:cBhvr>
                                        <p:cTn id="44" fill="hold"/>
                                        <p:tgtEl>
                                          <p:spTgt spid="289">
                                            <p:txEl>
                                              <p:pRg st="7" end="7"/>
                                            </p:txEl>
                                          </p:spTgt>
                                        </p:tgtEl>
                                        <p:attrNameLst>
                                          <p:attrName>style.visibility</p:attrName>
                                        </p:attrNameLst>
                                      </p:cBhvr>
                                      <p:to>
                                        <p:strVal val="visible"/>
                                      </p:to>
                                    </p:set>
                                    <p:animEffect transition="in" filter="blinds(horizontal)">
                                      <p:cBhvr>
                                        <p:cTn id="45" dur="500"/>
                                        <p:tgtEl>
                                          <p:spTgt spid="28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 grpId="0" build="p"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293" name="Google Shape;300;p7"/>
          <p:cNvSpPr txBox="1">
            <a:spLocks noGrp="1"/>
          </p:cNvSpPr>
          <p:nvPr>
            <p:ph type="body" sz="half" idx="1"/>
          </p:nvPr>
        </p:nvSpPr>
        <p:spPr>
          <a:xfrm>
            <a:off x="597038" y="1744878"/>
            <a:ext cx="11347451" cy="1870076"/>
          </a:xfrm>
          <a:prstGeom prst="rect">
            <a:avLst/>
          </a:prstGeom>
        </p:spPr>
        <p:txBody>
          <a:bodyPr lIns="134999" tIns="134999" rIns="134999" bIns="134999"/>
          <a:lstStyle>
            <a:lvl1pPr>
              <a:defRPr sz="3600"/>
            </a:lvl1pPr>
          </a:lstStyle>
          <a:p>
            <a:r>
              <a:rPr b="1" dirty="0"/>
              <a:t>1. Incident Management </a:t>
            </a:r>
            <a:br>
              <a:rPr lang="hu-HU" b="1" dirty="0"/>
            </a:br>
            <a:r>
              <a:rPr b="1" dirty="0"/>
              <a:t>System</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43F3DB-AF16-F643-54E8-8C3C695DF68E}"/>
              </a:ext>
            </a:extLst>
          </p:cNvPr>
          <p:cNvSpPr txBox="1"/>
          <p:nvPr/>
        </p:nvSpPr>
        <p:spPr>
          <a:xfrm>
            <a:off x="1141939" y="1022189"/>
            <a:ext cx="9999407" cy="5468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defTabSz="245923">
              <a:spcBef>
                <a:spcPts val="200"/>
              </a:spcBef>
              <a:buClr>
                <a:schemeClr val="accent3"/>
              </a:buClr>
              <a:buFont typeface="Arial" panose="020B0604020202020204" pitchFamily="34" charset="0"/>
              <a:buChar char="•"/>
              <a:defRPr sz="2040"/>
            </a:pPr>
            <a:r>
              <a:rPr lang="en-US" sz="2400" dirty="0">
                <a:latin typeface="+mj-lt"/>
              </a:rPr>
              <a:t>IMS is a system that defines the roles and responsibilities of personnel and the operating procedures to be used in the management of incidents</a:t>
            </a:r>
          </a:p>
          <a:p>
            <a:pPr marL="342900" indent="-342900" defTabSz="245923">
              <a:spcBef>
                <a:spcPts val="200"/>
              </a:spcBef>
              <a:buClr>
                <a:schemeClr val="accent3"/>
              </a:buClr>
              <a:buFont typeface="Arial" panose="020B0604020202020204" pitchFamily="34" charset="0"/>
              <a:buChar char="•"/>
              <a:defRPr sz="2040"/>
            </a:pPr>
            <a:r>
              <a:rPr lang="en-US" sz="2400" dirty="0">
                <a:latin typeface="+mj-lt"/>
              </a:rPr>
              <a:t>An IMS is more than just a team of people, it brings together a combination of shared: </a:t>
            </a:r>
          </a:p>
          <a:p>
            <a:pPr marL="342900" indent="-342900" defTabSz="245923">
              <a:spcBef>
                <a:spcPts val="200"/>
              </a:spcBef>
              <a:buClr>
                <a:schemeClr val="accent3">
                  <a:lumOff val="-6274"/>
                </a:schemeClr>
              </a:buClr>
              <a:buFont typeface="Arial" panose="020B0604020202020204" pitchFamily="34" charset="0"/>
              <a:buChar char="•"/>
              <a:defRPr sz="2040"/>
            </a:pPr>
            <a:endParaRPr lang="en-US" sz="2400" dirty="0">
              <a:latin typeface="+mj-lt"/>
            </a:endParaRPr>
          </a:p>
          <a:p>
            <a:pPr marL="342900" indent="-342900" defTabSz="245923">
              <a:spcBef>
                <a:spcPts val="200"/>
              </a:spcBef>
              <a:buClr>
                <a:schemeClr val="accent3">
                  <a:lumOff val="-6274"/>
                </a:schemeClr>
              </a:buClr>
              <a:buFont typeface="Arial" panose="020B0604020202020204" pitchFamily="34" charset="0"/>
              <a:buChar char="•"/>
              <a:defRPr sz="2040"/>
            </a:pPr>
            <a:endParaRPr lang="en-US" sz="2400" dirty="0">
              <a:latin typeface="+mj-lt"/>
            </a:endParaRPr>
          </a:p>
          <a:p>
            <a:pPr marL="342900" indent="-342900" defTabSz="245923">
              <a:spcBef>
                <a:spcPts val="200"/>
              </a:spcBef>
              <a:buClr>
                <a:schemeClr val="accent3">
                  <a:lumOff val="-6274"/>
                </a:schemeClr>
              </a:buClr>
              <a:buFont typeface="Arial" panose="020B0604020202020204" pitchFamily="34" charset="0"/>
              <a:buChar char="•"/>
              <a:defRPr sz="2040"/>
            </a:pPr>
            <a:endParaRPr lang="en-US" sz="2400" dirty="0">
              <a:latin typeface="+mj-lt"/>
            </a:endParaRPr>
          </a:p>
          <a:p>
            <a:pPr marL="342900" indent="-342900" defTabSz="245923">
              <a:spcBef>
                <a:spcPts val="200"/>
              </a:spcBef>
              <a:buClr>
                <a:schemeClr val="accent3">
                  <a:lumOff val="-6274"/>
                </a:schemeClr>
              </a:buClr>
              <a:buFont typeface="Arial" panose="020B0604020202020204" pitchFamily="34" charset="0"/>
              <a:buChar char="•"/>
              <a:defRPr sz="2040"/>
            </a:pPr>
            <a:endParaRPr lang="en-US" sz="2400" dirty="0">
              <a:latin typeface="+mj-lt"/>
            </a:endParaRPr>
          </a:p>
          <a:p>
            <a:pPr marL="342900" indent="-342900" defTabSz="245923">
              <a:spcBef>
                <a:spcPts val="200"/>
              </a:spcBef>
              <a:buClr>
                <a:schemeClr val="accent3"/>
              </a:buClr>
              <a:buFont typeface="Arial" panose="020B0604020202020204" pitchFamily="34" charset="0"/>
              <a:buChar char="•"/>
              <a:defRPr sz="2040"/>
            </a:pPr>
            <a:r>
              <a:rPr lang="en-US" sz="2400" dirty="0">
                <a:latin typeface="+mj-lt"/>
              </a:rPr>
              <a:t>It ensures that they all operate together within a common organizational structure.</a:t>
            </a:r>
          </a:p>
          <a:p>
            <a:pPr marL="342900" indent="-342900" defTabSz="245923">
              <a:spcBef>
                <a:spcPts val="200"/>
              </a:spcBef>
              <a:buClr>
                <a:schemeClr val="accent3"/>
              </a:buClr>
              <a:buFont typeface="Arial" panose="020B0604020202020204" pitchFamily="34" charset="0"/>
              <a:buChar char="•"/>
              <a:defRPr sz="2040"/>
            </a:pPr>
            <a:r>
              <a:rPr lang="en-US" sz="2400" dirty="0">
                <a:latin typeface="+mj-lt"/>
              </a:rPr>
              <a:t>It aims to establish command and control via Standard Operating Procedures (SOPs), roles and responsibilities in advance to facilitate and reduce the response time.</a:t>
            </a:r>
          </a:p>
          <a:p>
            <a:pPr marL="342900" marR="0" indent="-342900" algn="l" defTabSz="914238" rtl="0" fontAlgn="auto" latinLnBrk="0" hangingPunct="0">
              <a:lnSpc>
                <a:spcPct val="100000"/>
              </a:lnSpc>
              <a:spcBef>
                <a:spcPts val="0"/>
              </a:spcBef>
              <a:spcAft>
                <a:spcPts val="0"/>
              </a:spcAft>
              <a:buClrTx/>
              <a:buSzTx/>
              <a:buFont typeface="Arial" panose="020B0604020202020204" pitchFamily="34" charset="0"/>
              <a:buChar char="•"/>
            </a:pPr>
            <a:endParaRPr kumimoji="0" lang="hu-HU" sz="2400" b="0" i="0" u="none" strike="noStrike" cap="none" spc="0" normalizeH="0" baseline="0" dirty="0">
              <a:ln>
                <a:noFill/>
              </a:ln>
              <a:solidFill>
                <a:srgbClr val="000000"/>
              </a:solidFill>
              <a:effectLst/>
              <a:uFillTx/>
              <a:latin typeface="+mj-lt"/>
              <a:ea typeface="Calibri"/>
              <a:cs typeface="Calibri"/>
              <a:sym typeface="Calibri"/>
            </a:endParaRPr>
          </a:p>
        </p:txBody>
      </p:sp>
      <p:sp>
        <p:nvSpPr>
          <p:cNvPr id="295"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7</a:t>
            </a:fld>
            <a:endParaRPr/>
          </a:p>
        </p:txBody>
      </p:sp>
      <p:grpSp>
        <p:nvGrpSpPr>
          <p:cNvPr id="306" name="Diagram 8"/>
          <p:cNvGrpSpPr/>
          <p:nvPr/>
        </p:nvGrpSpPr>
        <p:grpSpPr>
          <a:xfrm>
            <a:off x="4046152" y="2526078"/>
            <a:ext cx="4190980" cy="1396996"/>
            <a:chOff x="0" y="0"/>
            <a:chExt cx="3470742" cy="1156915"/>
          </a:xfrm>
        </p:grpSpPr>
        <p:grpSp>
          <p:nvGrpSpPr>
            <p:cNvPr id="299" name="Group"/>
            <p:cNvGrpSpPr/>
            <p:nvPr/>
          </p:nvGrpSpPr>
          <p:grpSpPr>
            <a:xfrm>
              <a:off x="0" y="0"/>
              <a:ext cx="1156915" cy="1156915"/>
              <a:chOff x="0" y="0"/>
              <a:chExt cx="1156914" cy="1156914"/>
            </a:xfrm>
          </p:grpSpPr>
          <p:sp>
            <p:nvSpPr>
              <p:cNvPr id="297" name="Circle"/>
              <p:cNvSpPr/>
              <p:nvPr/>
            </p:nvSpPr>
            <p:spPr>
              <a:xfrm>
                <a:off x="0" y="0"/>
                <a:ext cx="1156914" cy="1156914"/>
              </a:xfrm>
              <a:prstGeom prst="ellipse">
                <a:avLst/>
              </a:prstGeom>
              <a:solidFill>
                <a:schemeClr val="accent2"/>
              </a:solidFill>
              <a:ln w="12700" cap="flat">
                <a:solidFill>
                  <a:srgbClr val="FFFFFF"/>
                </a:solidFill>
                <a:prstDash val="solid"/>
                <a:miter lim="800000"/>
              </a:ln>
              <a:effectLst/>
            </p:spPr>
            <p:txBody>
              <a:bodyPr wrap="square" lIns="45719" tIns="45719" rIns="45719" bIns="45719" numCol="1" anchor="ctr">
                <a:noAutofit/>
              </a:bodyPr>
              <a:lstStyle/>
              <a:p>
                <a:pPr algn="ctr" defTabSz="622300">
                  <a:lnSpc>
                    <a:spcPct val="90000"/>
                  </a:lnSpc>
                  <a:spcBef>
                    <a:spcPts val="700"/>
                  </a:spcBef>
                  <a:defRPr>
                    <a:solidFill>
                      <a:srgbClr val="FFFFFF"/>
                    </a:solidFill>
                  </a:defRPr>
                </a:pPr>
                <a:endParaRPr/>
              </a:p>
            </p:txBody>
          </p:sp>
          <p:sp>
            <p:nvSpPr>
              <p:cNvPr id="298" name="Vocabulary"/>
              <p:cNvSpPr txBox="1"/>
              <p:nvPr/>
            </p:nvSpPr>
            <p:spPr>
              <a:xfrm>
                <a:off x="169426" y="486698"/>
                <a:ext cx="818062" cy="1835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lvl1pPr algn="ctr" defTabSz="622300">
                  <a:lnSpc>
                    <a:spcPct val="90000"/>
                  </a:lnSpc>
                  <a:spcBef>
                    <a:spcPts val="500"/>
                  </a:spcBef>
                  <a:defRPr sz="1400">
                    <a:solidFill>
                      <a:srgbClr val="FFFFFF"/>
                    </a:solidFill>
                  </a:defRPr>
                </a:lvl1pPr>
              </a:lstStyle>
              <a:p>
                <a:r>
                  <a:rPr sz="1600">
                    <a:latin typeface="+mj-lt"/>
                  </a:rPr>
                  <a:t>Vocabulary</a:t>
                </a:r>
              </a:p>
            </p:txBody>
          </p:sp>
        </p:grpSp>
        <p:grpSp>
          <p:nvGrpSpPr>
            <p:cNvPr id="302" name="Group"/>
            <p:cNvGrpSpPr/>
            <p:nvPr/>
          </p:nvGrpSpPr>
          <p:grpSpPr>
            <a:xfrm>
              <a:off x="1156913" y="0"/>
              <a:ext cx="1156915" cy="1156915"/>
              <a:chOff x="0" y="0"/>
              <a:chExt cx="1156914" cy="1156914"/>
            </a:xfrm>
          </p:grpSpPr>
          <p:sp>
            <p:nvSpPr>
              <p:cNvPr id="300" name="Circle"/>
              <p:cNvSpPr/>
              <p:nvPr/>
            </p:nvSpPr>
            <p:spPr>
              <a:xfrm>
                <a:off x="0" y="0"/>
                <a:ext cx="1156914" cy="1156914"/>
              </a:xfrm>
              <a:prstGeom prst="ellipse">
                <a:avLst/>
              </a:prstGeom>
              <a:solidFill>
                <a:schemeClr val="accent3"/>
              </a:solidFill>
              <a:ln w="12700" cap="flat">
                <a:solidFill>
                  <a:srgbClr val="FFFFFF"/>
                </a:solidFill>
                <a:prstDash val="solid"/>
                <a:miter lim="800000"/>
              </a:ln>
              <a:effectLst/>
            </p:spPr>
            <p:txBody>
              <a:bodyPr wrap="square" lIns="45719" tIns="45719" rIns="45719" bIns="45719" numCol="1" anchor="ctr">
                <a:noAutofit/>
              </a:bodyPr>
              <a:lstStyle/>
              <a:p>
                <a:pPr algn="ctr" defTabSz="622300">
                  <a:lnSpc>
                    <a:spcPct val="90000"/>
                  </a:lnSpc>
                  <a:spcBef>
                    <a:spcPts val="700"/>
                  </a:spcBef>
                  <a:defRPr>
                    <a:solidFill>
                      <a:srgbClr val="FFFFFF"/>
                    </a:solidFill>
                  </a:defRPr>
                </a:pPr>
                <a:endParaRPr/>
              </a:p>
            </p:txBody>
          </p:sp>
          <p:sp>
            <p:nvSpPr>
              <p:cNvPr id="301" name="Systems"/>
              <p:cNvSpPr txBox="1"/>
              <p:nvPr/>
            </p:nvSpPr>
            <p:spPr>
              <a:xfrm>
                <a:off x="169425" y="486697"/>
                <a:ext cx="818063" cy="1835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lvl1pPr algn="ctr" defTabSz="622300">
                  <a:lnSpc>
                    <a:spcPct val="90000"/>
                  </a:lnSpc>
                  <a:spcBef>
                    <a:spcPts val="500"/>
                  </a:spcBef>
                  <a:defRPr sz="1400">
                    <a:solidFill>
                      <a:srgbClr val="FFFFFF"/>
                    </a:solidFill>
                  </a:defRPr>
                </a:lvl1pPr>
              </a:lstStyle>
              <a:p>
                <a:r>
                  <a:rPr sz="1600" dirty="0">
                    <a:latin typeface="+mj-lt"/>
                  </a:rPr>
                  <a:t>Systems</a:t>
                </a:r>
              </a:p>
            </p:txBody>
          </p:sp>
        </p:grpSp>
        <p:grpSp>
          <p:nvGrpSpPr>
            <p:cNvPr id="305" name="Group"/>
            <p:cNvGrpSpPr/>
            <p:nvPr/>
          </p:nvGrpSpPr>
          <p:grpSpPr>
            <a:xfrm>
              <a:off x="2313826" y="0"/>
              <a:ext cx="1156916" cy="1156915"/>
              <a:chOff x="0" y="0"/>
              <a:chExt cx="1156914" cy="1156914"/>
            </a:xfrm>
          </p:grpSpPr>
          <p:sp>
            <p:nvSpPr>
              <p:cNvPr id="303" name="Circle"/>
              <p:cNvSpPr/>
              <p:nvPr/>
            </p:nvSpPr>
            <p:spPr>
              <a:xfrm>
                <a:off x="0" y="0"/>
                <a:ext cx="1156914" cy="1156914"/>
              </a:xfrm>
              <a:prstGeom prst="ellipse">
                <a:avLst/>
              </a:prstGeom>
              <a:solidFill>
                <a:schemeClr val="accent4"/>
              </a:solidFill>
              <a:ln w="12700" cap="flat">
                <a:solidFill>
                  <a:srgbClr val="FFFFFF"/>
                </a:solidFill>
                <a:prstDash val="solid"/>
                <a:miter lim="800000"/>
              </a:ln>
              <a:effectLst/>
            </p:spPr>
            <p:txBody>
              <a:bodyPr wrap="square" lIns="45719" tIns="45719" rIns="45719" bIns="45719" numCol="1" anchor="ctr">
                <a:noAutofit/>
              </a:bodyPr>
              <a:lstStyle/>
              <a:p>
                <a:pPr algn="ctr" defTabSz="622300">
                  <a:lnSpc>
                    <a:spcPct val="90000"/>
                  </a:lnSpc>
                  <a:spcBef>
                    <a:spcPts val="700"/>
                  </a:spcBef>
                  <a:defRPr>
                    <a:solidFill>
                      <a:srgbClr val="FFFFFF"/>
                    </a:solidFill>
                  </a:defRPr>
                </a:pPr>
                <a:endParaRPr/>
              </a:p>
            </p:txBody>
          </p:sp>
          <p:sp>
            <p:nvSpPr>
              <p:cNvPr id="304" name="Processes"/>
              <p:cNvSpPr txBox="1"/>
              <p:nvPr/>
            </p:nvSpPr>
            <p:spPr>
              <a:xfrm>
                <a:off x="169425" y="486697"/>
                <a:ext cx="818062" cy="1835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lvl1pPr algn="ctr" defTabSz="622300">
                  <a:lnSpc>
                    <a:spcPct val="90000"/>
                  </a:lnSpc>
                  <a:spcBef>
                    <a:spcPts val="500"/>
                  </a:spcBef>
                  <a:defRPr sz="1400">
                    <a:solidFill>
                      <a:srgbClr val="FFFFFF"/>
                    </a:solidFill>
                  </a:defRPr>
                </a:lvl1pPr>
              </a:lstStyle>
              <a:p>
                <a:r>
                  <a:rPr sz="1600" dirty="0">
                    <a:latin typeface="+mj-lt"/>
                  </a:rPr>
                  <a:t>Processes</a:t>
                </a:r>
              </a:p>
            </p:txBody>
          </p:sp>
        </p:grpSp>
      </p:grpSp>
      <p:sp>
        <p:nvSpPr>
          <p:cNvPr id="307" name="Title 1"/>
          <p:cNvSpPr txBox="1">
            <a:spLocks noGrp="1"/>
          </p:cNvSpPr>
          <p:nvPr>
            <p:ph type="title" idx="4294967295"/>
          </p:nvPr>
        </p:nvSpPr>
        <p:spPr>
          <a:xfrm>
            <a:off x="168545" y="-5813"/>
            <a:ext cx="10972801" cy="616851"/>
          </a:xfrm>
          <a:prstGeom prst="rect">
            <a:avLst/>
          </a:prstGeom>
        </p:spPr>
        <p:txBody>
          <a:bodyPr/>
          <a:lstStyle/>
          <a:p>
            <a:r>
              <a:rPr b="1" dirty="0"/>
              <a:t>What is an Incident Management System (IMS)?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12" name="Content Placeholder 7"/>
          <p:cNvSpPr txBox="1">
            <a:spLocks noGrp="1"/>
          </p:cNvSpPr>
          <p:nvPr>
            <p:ph type="body" sz="half" idx="1"/>
          </p:nvPr>
        </p:nvSpPr>
        <p:spPr>
          <a:xfrm>
            <a:off x="1230131" y="1522304"/>
            <a:ext cx="6183521" cy="4654071"/>
          </a:xfrm>
          <a:prstGeom prst="rect">
            <a:avLst/>
          </a:prstGeom>
        </p:spPr>
        <p:txBody>
          <a:bodyPr/>
          <a:lstStyle/>
          <a:p>
            <a:pPr marL="0" indent="0">
              <a:buSzTx/>
              <a:buNone/>
              <a:defRPr sz="2400"/>
            </a:pPr>
            <a:r>
              <a:rPr b="1" dirty="0">
                <a:solidFill>
                  <a:srgbClr val="C00000"/>
                </a:solidFill>
              </a:rPr>
              <a:t>It is important to have an IMS because:</a:t>
            </a:r>
          </a:p>
          <a:p>
            <a:pPr marL="0" indent="0">
              <a:buSzTx/>
              <a:buNone/>
              <a:defRPr sz="2400"/>
            </a:pPr>
            <a:endParaRPr dirty="0"/>
          </a:p>
          <a:p>
            <a:pPr marL="254000" indent="-254000">
              <a:buClr>
                <a:srgbClr val="C00000"/>
              </a:buClr>
              <a:defRPr sz="2400"/>
            </a:pPr>
            <a:r>
              <a:rPr dirty="0"/>
              <a:t>It provides a common terminology and structure for all partners</a:t>
            </a:r>
          </a:p>
          <a:p>
            <a:pPr marL="254000" indent="-254000">
              <a:buClr>
                <a:srgbClr val="C00000"/>
              </a:buClr>
              <a:defRPr sz="2400"/>
            </a:pPr>
            <a:r>
              <a:rPr dirty="0"/>
              <a:t>It directs specific incident operations </a:t>
            </a:r>
          </a:p>
          <a:p>
            <a:pPr marL="254000" indent="-254000">
              <a:buClr>
                <a:srgbClr val="C00000"/>
              </a:buClr>
              <a:defRPr sz="2400"/>
            </a:pPr>
            <a:r>
              <a:rPr dirty="0"/>
              <a:t>It encourages a multi directional flow of information </a:t>
            </a:r>
          </a:p>
          <a:p>
            <a:pPr marL="254000" indent="-254000">
              <a:buClr>
                <a:srgbClr val="C00000"/>
              </a:buClr>
              <a:defRPr sz="2400"/>
            </a:pPr>
            <a:r>
              <a:rPr dirty="0"/>
              <a:t>It facilitates rapid mobilization, deployment and tracking of resources.</a:t>
            </a:r>
          </a:p>
        </p:txBody>
      </p:sp>
      <p:pic>
        <p:nvPicPr>
          <p:cNvPr id="313" name="Picture 2" descr="Picture 2"/>
          <p:cNvPicPr>
            <a:picLocks noChangeAspect="1"/>
          </p:cNvPicPr>
          <p:nvPr/>
        </p:nvPicPr>
        <p:blipFill>
          <a:blip r:embed="rId3"/>
          <a:stretch>
            <a:fillRect/>
          </a:stretch>
        </p:blipFill>
        <p:spPr>
          <a:xfrm>
            <a:off x="7413652" y="1522304"/>
            <a:ext cx="3255039" cy="3380486"/>
          </a:xfrm>
          <a:prstGeom prst="rect">
            <a:avLst/>
          </a:prstGeom>
          <a:ln w="12700">
            <a:miter lim="400000"/>
          </a:ln>
        </p:spPr>
      </p:pic>
      <p:sp>
        <p:nvSpPr>
          <p:cNvPr id="314" name="Title 6"/>
          <p:cNvSpPr txBox="1">
            <a:spLocks noGrp="1"/>
          </p:cNvSpPr>
          <p:nvPr>
            <p:ph type="title" idx="4294967295"/>
          </p:nvPr>
        </p:nvSpPr>
        <p:spPr>
          <a:xfrm>
            <a:off x="166537" y="26938"/>
            <a:ext cx="10972801" cy="551348"/>
          </a:xfrm>
          <a:prstGeom prst="rect">
            <a:avLst/>
          </a:prstGeom>
        </p:spPr>
        <p:txBody>
          <a:bodyPr>
            <a:normAutofit/>
          </a:bodyPr>
          <a:lstStyle>
            <a:lvl1pPr defTabSz="260389">
              <a:defRPr sz="2880"/>
            </a:lvl1pPr>
          </a:lstStyle>
          <a:p>
            <a:r>
              <a:rPr sz="3200" b="1" dirty="0"/>
              <a:t>Why having an Incident Management System?</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319" name="Text Placeholder 3"/>
          <p:cNvSpPr txBox="1">
            <a:spLocks noGrp="1"/>
          </p:cNvSpPr>
          <p:nvPr>
            <p:ph type="body" sz="quarter" idx="1"/>
          </p:nvPr>
        </p:nvSpPr>
        <p:spPr>
          <a:xfrm>
            <a:off x="3848846" y="1258357"/>
            <a:ext cx="1700850" cy="646113"/>
          </a:xfrm>
          <a:prstGeom prst="rect">
            <a:avLst/>
          </a:prstGeom>
        </p:spPr>
        <p:txBody>
          <a:bodyPr/>
          <a:lstStyle>
            <a:lvl1pPr marL="0" indent="0">
              <a:buSzTx/>
              <a:buNone/>
              <a:defRPr sz="2400"/>
            </a:lvl1pPr>
          </a:lstStyle>
          <a:p>
            <a:r>
              <a:rPr b="1" dirty="0"/>
              <a:t>IMS IS</a:t>
            </a:r>
          </a:p>
        </p:txBody>
      </p:sp>
      <p:grpSp>
        <p:nvGrpSpPr>
          <p:cNvPr id="322" name="Content Placeholder 3"/>
          <p:cNvGrpSpPr/>
          <p:nvPr/>
        </p:nvGrpSpPr>
        <p:grpSpPr>
          <a:xfrm>
            <a:off x="1956709" y="1691021"/>
            <a:ext cx="5112570" cy="4276837"/>
            <a:chOff x="-1" y="-1"/>
            <a:chExt cx="5112569" cy="4276836"/>
          </a:xfrm>
        </p:grpSpPr>
        <p:sp>
          <p:nvSpPr>
            <p:cNvPr id="320" name="Rectangle"/>
            <p:cNvSpPr/>
            <p:nvPr/>
          </p:nvSpPr>
          <p:spPr>
            <a:xfrm>
              <a:off x="-1" y="-1"/>
              <a:ext cx="5112569" cy="4249193"/>
            </a:xfrm>
            <a:prstGeom prst="rect">
              <a:avLst/>
            </a:prstGeom>
            <a:solidFill>
              <a:srgbClr val="E4FFB9"/>
            </a:solidFill>
            <a:ln w="12700" cap="flat">
              <a:noFill/>
              <a:miter lim="400000"/>
            </a:ln>
            <a:effectLst/>
          </p:spPr>
          <p:txBody>
            <a:bodyPr wrap="square" lIns="45719" tIns="45719" rIns="45719" bIns="45719" numCol="1" anchor="t">
              <a:noAutofit/>
            </a:bodyPr>
            <a:lstStyle/>
            <a:p>
              <a:pPr defTabSz="289321">
                <a:lnSpc>
                  <a:spcPct val="90000"/>
                </a:lnSpc>
                <a:spcBef>
                  <a:spcPts val="600"/>
                </a:spcBef>
                <a:defRPr>
                  <a:latin typeface="+mj-lt"/>
                  <a:ea typeface="+mj-ea"/>
                  <a:cs typeface="+mj-cs"/>
                  <a:sym typeface="Source Sans Pro Regular"/>
                </a:defRPr>
              </a:pPr>
              <a:endParaRPr/>
            </a:p>
          </p:txBody>
        </p:sp>
        <p:sp>
          <p:nvSpPr>
            <p:cNvPr id="321" name="A comprehensive, systematic approach to incident management…"/>
            <p:cNvSpPr txBox="1"/>
            <p:nvPr/>
          </p:nvSpPr>
          <p:spPr>
            <a:xfrm>
              <a:off x="33228" y="2658"/>
              <a:ext cx="5058602" cy="4274177"/>
            </a:xfrm>
            <a:prstGeom prst="rect">
              <a:avLst/>
            </a:prstGeom>
            <a:solidFill>
              <a:schemeClr val="accent6">
                <a:lumMod val="20000"/>
                <a:lumOff val="80000"/>
              </a:scheme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rmAutofit/>
            </a:bodyPr>
            <a:lstStyle/>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A comprehensive, systematic approach to incident management </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A static system</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Essential principles for communication and information  management  </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Scalable, flexible, and adaptable</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Standard resource management procedures 	</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Just an organizational chart</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A communications plan</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A set of concepts and principles for all threats </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A response plan</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Only used for large-scale incidents </a:t>
              </a:r>
            </a:p>
            <a:p>
              <a:pPr marL="248920" indent="-248920" defTabSz="283535">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a:t>A resource ordering system </a:t>
              </a:r>
            </a:p>
          </p:txBody>
        </p:sp>
      </p:grpSp>
      <p:sp>
        <p:nvSpPr>
          <p:cNvPr id="323" name="Text Placeholder 5"/>
          <p:cNvSpPr txBox="1"/>
          <p:nvPr/>
        </p:nvSpPr>
        <p:spPr>
          <a:xfrm>
            <a:off x="8245496" y="1277849"/>
            <a:ext cx="1767522" cy="4883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89321">
              <a:lnSpc>
                <a:spcPct val="90000"/>
              </a:lnSpc>
              <a:spcBef>
                <a:spcPts val="300"/>
              </a:spcBef>
              <a:defRPr sz="2400">
                <a:latin typeface="+mj-lt"/>
                <a:ea typeface="+mj-ea"/>
                <a:cs typeface="+mj-cs"/>
                <a:sym typeface="Source Sans Pro Regular"/>
              </a:defRPr>
            </a:lvl1pPr>
          </a:lstStyle>
          <a:p>
            <a:r>
              <a:rPr b="1" dirty="0"/>
              <a:t>IMS is NOT</a:t>
            </a:r>
          </a:p>
        </p:txBody>
      </p:sp>
      <p:sp>
        <p:nvSpPr>
          <p:cNvPr id="324" name="Title 1"/>
          <p:cNvSpPr txBox="1">
            <a:spLocks noGrp="1"/>
          </p:cNvSpPr>
          <p:nvPr>
            <p:ph type="title" idx="4294967295"/>
          </p:nvPr>
        </p:nvSpPr>
        <p:spPr>
          <a:xfrm>
            <a:off x="194527" y="-1"/>
            <a:ext cx="3571876" cy="646114"/>
          </a:xfrm>
          <a:prstGeom prst="rect">
            <a:avLst/>
          </a:prstGeom>
        </p:spPr>
        <p:txBody>
          <a:bodyPr/>
          <a:lstStyle/>
          <a:p>
            <a:r>
              <a:rPr b="1" dirty="0"/>
              <a:t>IMS is / IMS is not </a:t>
            </a:r>
          </a:p>
        </p:txBody>
      </p:sp>
      <p:sp>
        <p:nvSpPr>
          <p:cNvPr id="325" name="Content Placeholder 3"/>
          <p:cNvSpPr/>
          <p:nvPr/>
        </p:nvSpPr>
        <p:spPr>
          <a:xfrm>
            <a:off x="7896200" y="1716005"/>
            <a:ext cx="3307269" cy="4236701"/>
          </a:xfrm>
          <a:prstGeom prst="rect">
            <a:avLst/>
          </a:prstGeom>
          <a:solidFill>
            <a:schemeClr val="accent2">
              <a:lumMod val="20000"/>
              <a:lumOff val="80000"/>
            </a:schemeClr>
          </a:solidFill>
          <a:ln w="12700">
            <a:miter lim="400000"/>
          </a:ln>
        </p:spPr>
        <p:txBody>
          <a:bodyPr lIns="45719" rIns="45719"/>
          <a:lstStyle/>
          <a:p>
            <a:pPr>
              <a:spcBef>
                <a:spcPts val="500"/>
              </a:spcBef>
              <a:defRPr>
                <a:solidFill>
                  <a:srgbClr val="10253F"/>
                </a:solidFill>
                <a:latin typeface="+mj-lt"/>
                <a:ea typeface="+mj-ea"/>
                <a:cs typeface="+mj-cs"/>
                <a:sym typeface="Source Sans Pro Regular"/>
              </a:defRPr>
            </a:pPr>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74CC21DE-CD47-4C00-891E-8F64C7D0500E}">
  <ds:schemaRefs>
    <ds:schemaRef ds:uri="http://schemas.microsoft.com/sharepoint/v3/contenttype/forms"/>
  </ds:schemaRefs>
</ds:datastoreItem>
</file>

<file path=customXml/itemProps2.xml><?xml version="1.0" encoding="utf-8"?>
<ds:datastoreItem xmlns:ds="http://schemas.openxmlformats.org/officeDocument/2006/customXml" ds:itemID="{002E6A1F-BA6E-4AD6-9DA1-76466F83B9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62084-7224-4254-8107-CCB0BDD355A8}">
  <ds:schemaRefs>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purl.org/dc/dcmitype/"/>
    <ds:schemaRef ds:uri="http://www.w3.org/XML/1998/namespace"/>
    <ds:schemaRef ds:uri="http://purl.org/dc/terms/"/>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32</TotalTime>
  <Words>3155</Words>
  <Application>Microsoft Office PowerPoint</Application>
  <PresentationFormat>Widescreen</PresentationFormat>
  <Paragraphs>333</Paragraphs>
  <Slides>40</Slides>
  <Notes>18</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RRT_Theme_v3</vt:lpstr>
      <vt:lpstr>Incident Management System and Emergency Operations Centers</vt:lpstr>
      <vt:lpstr>Notes to facilitators</vt:lpstr>
      <vt:lpstr>Introduction</vt:lpstr>
      <vt:lpstr>Learning objectives</vt:lpstr>
      <vt:lpstr>Outline</vt:lpstr>
      <vt:lpstr>PowerPoint Presentation</vt:lpstr>
      <vt:lpstr>What is an Incident Management System (IMS)?</vt:lpstr>
      <vt:lpstr>Why having an Incident Management System?</vt:lpstr>
      <vt:lpstr>IMS is / IMS is not </vt:lpstr>
      <vt:lpstr>IMS at a glance…</vt:lpstr>
      <vt:lpstr>PowerPoint Presentation</vt:lpstr>
      <vt:lpstr>IMS standard operational structure</vt:lpstr>
      <vt:lpstr>PowerPoint Presentation</vt:lpstr>
      <vt:lpstr>PowerPoint Presentation</vt:lpstr>
      <vt:lpstr>What is the Incident Manager role?</vt:lpstr>
      <vt:lpstr>PowerPoint Presentation</vt:lpstr>
      <vt:lpstr>EOC and PHEOC</vt:lpstr>
      <vt:lpstr>What is a PHEOC?</vt:lpstr>
      <vt:lpstr>PHEOC purpose and core components</vt:lpstr>
      <vt:lpstr>PowerPoint Presentation</vt:lpstr>
      <vt:lpstr>The Role of PHEOCs in IMS (1)</vt:lpstr>
      <vt:lpstr>The Role of PHEOCs in IMS (2)</vt:lpstr>
      <vt:lpstr>The Role of Incident Manager vs. PHEOC Manager</vt:lpstr>
      <vt:lpstr>Objectives of a PHEOC</vt:lpstr>
      <vt:lpstr>Essential Functions of a PHEOC</vt:lpstr>
      <vt:lpstr>PHEOC Operations</vt:lpstr>
      <vt:lpstr>PHEOC management</vt:lpstr>
      <vt:lpstr>PHEOC and IMS management</vt:lpstr>
      <vt:lpstr>PowerPoint Presentation</vt:lpstr>
      <vt:lpstr>Data and information</vt:lpstr>
      <vt:lpstr>Information systems and standards</vt:lpstr>
      <vt:lpstr>Human resources</vt:lpstr>
      <vt:lpstr>Monitoring and evaluation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Incident Management System and Emergency Operations Centers</dc:title>
  <cp:lastModifiedBy>GOMEZ, Paula</cp:lastModifiedBy>
  <cp:revision>7</cp:revision>
  <dcterms:modified xsi:type="dcterms:W3CDTF">2023-04-07T10:25:05Z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